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1"/>
  </p:notesMasterIdLst>
  <p:sldIdLst>
    <p:sldId id="262" r:id="rId2"/>
    <p:sldId id="401" r:id="rId3"/>
    <p:sldId id="485" r:id="rId4"/>
    <p:sldId id="506" r:id="rId5"/>
    <p:sldId id="508" r:id="rId6"/>
    <p:sldId id="502" r:id="rId7"/>
    <p:sldId id="503" r:id="rId8"/>
    <p:sldId id="359" r:id="rId9"/>
    <p:sldId id="375" r:id="rId10"/>
    <p:sldId id="500" r:id="rId11"/>
    <p:sldId id="458" r:id="rId12"/>
    <p:sldId id="370" r:id="rId13"/>
    <p:sldId id="513" r:id="rId14"/>
    <p:sldId id="384" r:id="rId15"/>
    <p:sldId id="423" r:id="rId16"/>
    <p:sldId id="459" r:id="rId17"/>
    <p:sldId id="424" r:id="rId18"/>
    <p:sldId id="527" r:id="rId19"/>
    <p:sldId id="425" r:id="rId20"/>
    <p:sldId id="515" r:id="rId21"/>
    <p:sldId id="516" r:id="rId22"/>
    <p:sldId id="426" r:id="rId23"/>
    <p:sldId id="462" r:id="rId24"/>
    <p:sldId id="464" r:id="rId25"/>
    <p:sldId id="463" r:id="rId26"/>
    <p:sldId id="428" r:id="rId27"/>
    <p:sldId id="465" r:id="rId28"/>
    <p:sldId id="466" r:id="rId29"/>
    <p:sldId id="429" r:id="rId30"/>
    <p:sldId id="430" r:id="rId31"/>
    <p:sldId id="432" r:id="rId32"/>
    <p:sldId id="433" r:id="rId33"/>
    <p:sldId id="517" r:id="rId34"/>
    <p:sldId id="434" r:id="rId35"/>
    <p:sldId id="435" r:id="rId36"/>
    <p:sldId id="441" r:id="rId37"/>
    <p:sldId id="469" r:id="rId38"/>
    <p:sldId id="470" r:id="rId39"/>
    <p:sldId id="471" r:id="rId40"/>
    <p:sldId id="442" r:id="rId41"/>
    <p:sldId id="505" r:id="rId42"/>
    <p:sldId id="460" r:id="rId43"/>
    <p:sldId id="518" r:id="rId44"/>
    <p:sldId id="436" r:id="rId45"/>
    <p:sldId id="468" r:id="rId46"/>
    <p:sldId id="439" r:id="rId47"/>
    <p:sldId id="437" r:id="rId48"/>
    <p:sldId id="438" r:id="rId49"/>
    <p:sldId id="440" r:id="rId50"/>
    <p:sldId id="467" r:id="rId51"/>
    <p:sldId id="519" r:id="rId52"/>
    <p:sldId id="524" r:id="rId53"/>
    <p:sldId id="522" r:id="rId54"/>
    <p:sldId id="521" r:id="rId55"/>
    <p:sldId id="445" r:id="rId56"/>
    <p:sldId id="520" r:id="rId57"/>
    <p:sldId id="525" r:id="rId58"/>
    <p:sldId id="397" r:id="rId59"/>
    <p:sldId id="526" r:id="rId60"/>
    <p:sldId id="352" r:id="rId61"/>
    <p:sldId id="528" r:id="rId62"/>
    <p:sldId id="369" r:id="rId63"/>
    <p:sldId id="360" r:id="rId64"/>
    <p:sldId id="361" r:id="rId65"/>
    <p:sldId id="365" r:id="rId66"/>
    <p:sldId id="368" r:id="rId67"/>
    <p:sldId id="529" r:id="rId68"/>
    <p:sldId id="377" r:id="rId69"/>
    <p:sldId id="504" r:id="rId70"/>
  </p:sldIdLst>
  <p:sldSz cx="12192000" cy="6858000"/>
  <p:notesSz cx="6858000" cy="9144000"/>
  <p:embeddedFontLst>
    <p:embeddedFont>
      <p:font typeface="Bahnschrift SemiBold Condensed" panose="020B0502040204020203" pitchFamily="34" charset="0"/>
      <p:bold r:id="rId72"/>
    </p:embeddedFont>
    <p:embeddedFont>
      <p:font typeface="Bahnschrift SemiCondensed" panose="020B0502040204020203" pitchFamily="34" charset="0"/>
      <p:regular r:id="rId73"/>
      <p:bold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Lato Light" panose="020F0502020204030203" pitchFamily="34" charset="0"/>
      <p:regular r:id="rId81"/>
      <p:italic r:id="rId82"/>
    </p:embeddedFont>
    <p:embeddedFont>
      <p:font typeface="Lato Regular" panose="020F0502020204030203" pitchFamily="34" charset="0"/>
      <p:regular r:id="rId8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73903" autoAdjust="0"/>
  </p:normalViewPr>
  <p:slideViewPr>
    <p:cSldViewPr snapToGrid="0">
      <p:cViewPr varScale="1">
        <p:scale>
          <a:sx n="107" d="100"/>
          <a:sy n="107" d="100"/>
        </p:scale>
        <p:origin x="132" y="4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C33EC-19E7-4A2E-9D64-FB6DE19739EB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7ECEB-E6DD-45C5-9E3D-F0AB499155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77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14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7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91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9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38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5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97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74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1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59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31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8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85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13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88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45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08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15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32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92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55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2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83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5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65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1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61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17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76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205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155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514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49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333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182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134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353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103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223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09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581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395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223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3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382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339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953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9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314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023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682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026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842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56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3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33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94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92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373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51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951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331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907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816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844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9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97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91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3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93D7-D717-41EA-8D01-C5A8F7756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EC521-A630-4378-BA48-E924D7B16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7AFD4-6CF8-4584-9190-AE8B1334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EAADE-5083-4F09-B93D-56851518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BFC84-070A-4496-A40B-F7E1D26C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67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D335-7289-4551-AD99-F4DAF9A1C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17FCBD-F2B6-46CE-A5EC-71CA781E7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8AF15-02AA-4B86-8885-7F019C00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46518-DC91-4B8E-98E4-2563DBD33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F4313-AD0B-43F3-9A95-904413F0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76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9B4D6-F7B5-4B4F-B676-EEA36F1AC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AAAC6-52DD-43B5-A5FD-9EED36E17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48372-EFF8-4C8D-B530-1B02C2CE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A1682-8C4C-411E-9B53-B4EC4D54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FC717-8645-4DC7-BFBA-209100E8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10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B94A-792B-4ACB-8455-7BA4D183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155E2-AB70-4C27-BCBA-A5B0E9E9C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81F5A-969F-4511-BF1F-23C8170E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2421E-18BD-4690-8768-2668115D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D9CF5-6C79-43BA-BFF4-2ECD3193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68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953C5-4F04-49EC-AC85-357C1ADE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D5417-7985-4ECD-87E8-94761E2DA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E1758-70B3-4D47-8104-52314E73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86606-F900-4FF7-BD29-4CFEA0E0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6A17D-C93C-4246-A337-EB82C2EC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535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E3E3-D0E0-4AC9-8864-44B3BF441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533AE-DD72-4625-94BE-4460AB44E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E06CD-D1BF-410D-89CB-2E990753B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93148-196B-44AA-92E5-2B12869C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3D7FD-19EB-456C-95A1-A69E1779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2C5CD-E125-42B1-9B78-F9594846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65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6565-09B5-40EB-AA77-11D8AE3D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65452-728B-4D9F-8690-927D8004F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62375-D4D1-433E-B16E-A760E955D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7F0DC-CEE9-4982-AA0E-9D74A209D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2A230-9175-493D-A007-B125968D65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7A137E-6DFE-4140-95C6-605820DFC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A76E6C-1E8E-4EF4-87A9-816B4889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CB047A-0BCD-4892-A5EF-E010FCD5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07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07DF-8132-4C37-BBF3-AE986DA45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70977-C973-4AB4-A5FB-5291BE4C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D0D28-31A4-48E7-86D0-C55850B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3C817-DE18-461A-B396-5E74E8D3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38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0E043-8B16-4CCA-A258-0146CD15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77971-5EC7-4C0D-A4A8-BC7A92C1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113A6-3BBF-48E7-9BF8-F8E70B2A2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22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CA5E9-0A44-45BB-9FF1-A0CE6BDA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C7DE2-A231-449C-912E-EB0CF1E74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8E41E-C268-4743-9B13-307BB38BC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7AEDC-4AEB-40E7-AD80-3ABABC54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A2A7A-49DC-4978-AB54-A45FC7F5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95DAF-F4C6-40B3-8382-C2972A5E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08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277FE-1999-405F-8D6F-E82254C6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4B598-3587-4798-AA69-7CD1ED7A65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8D8CD-D5F6-4579-A8DD-8902E49AF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13210-CD12-4ACC-B0BF-5BD46F86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AC311-0A50-42B0-8E89-3B0D96C8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2A670-710A-4E7E-AF42-4718569E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09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C00544-9A68-495C-9D10-A045472BC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972AF-FE24-4ACF-B676-B60C5B409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0C15C-144E-44CB-B3A3-B0C3149C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A1A37-CEC3-4987-8D28-F1AABB4C7743}" type="datetimeFigureOut">
              <a:rPr lang="de-DE" smtClean="0"/>
              <a:t>15.05.2023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31D85-0F83-4B9A-8C39-44360BF3F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D9812-31F5-419B-AFE9-D5BCA9F71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FA155-EE7F-4493-A314-D763C75443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61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lixcloutier.com/x86/cal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/win32/debug/writing-the-debugger-s-main-loop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microsoft.com/en-us/windows/win32/api/minwinbase/ns-minwinbase-debug_even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/win32/api/libloaderapi/nf-libloaderapi-loadlibrarya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/win32/api/memoryapi/nf-memoryapi-virtualquerye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ddress_space_layout_randomizatio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/win32/api/libloaderapi/nf-libloaderapi-loadlibrarya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mbedded.ninja/programming/languages/c-plus-plus/magic-static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lecularMatters/raw_pdb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cpp/build/reference/functionpadmin-create-hotpatchable-image?view=vs-2019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lixcloutier.com/x86/jmp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lixcloutier.com/x86/jmp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lixcloutier.com/x86/jmp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U_IMya4Ksc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olecularMatters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twitter.com/liveplusplus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olecularmusing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hyperlink" Target="https://www.linkedin.com/in/stefan-reinalter-a2334b9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runtimecompiledcplusplus.blogspot.com/" TargetMode="External"/><Relationship Id="rId7" Type="http://schemas.openxmlformats.org/officeDocument/2006/relationships/hyperlink" Target="https://molecular-matters.com/products_livepp.html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anno.jp/gotom/Cint.html" TargetMode="External"/><Relationship Id="rId5" Type="http://schemas.openxmlformats.org/officeDocument/2006/relationships/hyperlink" Target="https://github.com/root-project/cling" TargetMode="External"/><Relationship Id="rId4" Type="http://schemas.openxmlformats.org/officeDocument/2006/relationships/hyperlink" Target="https://blog.molecular-matters.com/tag/runtime-compiled-c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windows/win32/api/winbase/nf-winbase-readdirectorychangesw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ndocumented.ntinternals.net/index.html?page=UserMode%2FUndocumented%20Functions%2FNT%20Objects%2FFile%2FNtQueryDirectoryFile.html" TargetMode="External"/><Relationship Id="rId4" Type="http://schemas.openxmlformats.org/officeDocument/2006/relationships/hyperlink" Target="https://learn.microsoft.com/en-us/windows/win32/api/fileapi/nf-fileapi-findfirstfilea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/>
          </p:cNvSpPr>
          <p:nvPr/>
        </p:nvSpPr>
        <p:spPr bwMode="auto">
          <a:xfrm>
            <a:off x="0" y="356659"/>
            <a:ext cx="12192000" cy="61722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/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1617662" y="2578100"/>
            <a:ext cx="9759327" cy="2416179"/>
            <a:chOff x="62" y="0"/>
            <a:chExt cx="8722" cy="3043"/>
          </a:xfrm>
        </p:grpSpPr>
        <p:sp>
          <p:nvSpPr>
            <p:cNvPr id="21508" name="Rectangle 4"/>
            <p:cNvSpPr>
              <a:spLocks/>
            </p:cNvSpPr>
            <p:nvPr/>
          </p:nvSpPr>
          <p:spPr bwMode="auto">
            <a:xfrm>
              <a:off x="67" y="260"/>
              <a:ext cx="8717" cy="1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5067">
                  <a:solidFill>
                    <a:srgbClr val="FEA621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rPr>
                <a:t>LIVE</a:t>
              </a:r>
              <a:r>
                <a:rPr lang="en-US" sz="5067" dirty="0">
                  <a:solidFill>
                    <a:srgbClr val="FEA621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rPr>
                <a:t>++: </a:t>
              </a:r>
              <a:r>
                <a:rPr lang="en-US" sz="5067" dirty="0">
                  <a:solidFill>
                    <a:srgbClr val="FBFBFB"/>
                  </a:solidFill>
                  <a:latin typeface="Bahnschrift SemiBold Condensed" panose="020B0502040204020203" pitchFamily="34" charset="0"/>
                  <a:cs typeface="Arial" panose="020B0604020202020204" pitchFamily="34" charset="0"/>
                </a:rPr>
                <a:t>BEHIND THE SCENES OF ENGINE-AGNOSTIC C++ CODE HOT-RELOAD</a:t>
              </a:r>
            </a:p>
          </p:txBody>
        </p:sp>
        <p:sp>
          <p:nvSpPr>
            <p:cNvPr id="21509" name="Rectangle 5"/>
            <p:cNvSpPr>
              <a:spLocks/>
            </p:cNvSpPr>
            <p:nvPr/>
          </p:nvSpPr>
          <p:spPr bwMode="auto">
            <a:xfrm>
              <a:off x="62" y="1779"/>
              <a:ext cx="5032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867" b="1" dirty="0">
                  <a:solidFill>
                    <a:srgbClr val="FFFFFF"/>
                  </a:solidFill>
                  <a:latin typeface="Lato Light" charset="0"/>
                  <a:cs typeface="Lato Light" charset="0"/>
                  <a:sym typeface="Lato Light" charset="0"/>
                </a:rPr>
                <a:t>THQN Dev Summit</a:t>
              </a:r>
            </a:p>
            <a:p>
              <a:pPr algn="l"/>
              <a:r>
                <a:rPr lang="en-US" sz="1867" dirty="0">
                  <a:solidFill>
                    <a:srgbClr val="FFFFFF"/>
                  </a:solidFill>
                  <a:latin typeface="Lato Light" charset="0"/>
                  <a:cs typeface="Lato Light" charset="0"/>
                  <a:sym typeface="Lato Light" charset="0"/>
                </a:rPr>
                <a:t>May 11, 2023</a:t>
              </a:r>
            </a:p>
          </p:txBody>
        </p:sp>
        <p:sp>
          <p:nvSpPr>
            <p:cNvPr id="21510" name="Line 6"/>
            <p:cNvSpPr>
              <a:spLocks noChangeShapeType="1"/>
            </p:cNvSpPr>
            <p:nvPr/>
          </p:nvSpPr>
          <p:spPr bwMode="auto">
            <a:xfrm>
              <a:off x="62" y="0"/>
              <a:ext cx="4815" cy="0"/>
            </a:xfrm>
            <a:prstGeom prst="line">
              <a:avLst/>
            </a:prstGeom>
            <a:noFill/>
            <a:ln w="12700" cap="flat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</p:grp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1617664" y="5289551"/>
            <a:ext cx="9173369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21512" name="Rectangle 8"/>
          <p:cNvSpPr>
            <a:spLocks/>
          </p:cNvSpPr>
          <p:nvPr/>
        </p:nvSpPr>
        <p:spPr bwMode="auto">
          <a:xfrm>
            <a:off x="4079776" y="5422900"/>
            <a:ext cx="670887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600" dirty="0">
                <a:solidFill>
                  <a:srgbClr val="FFFFFF"/>
                </a:solidFill>
                <a:latin typeface="Lato Regular" charset="0"/>
                <a:cs typeface="Lato Regular" charset="0"/>
                <a:sym typeface="Lato Regular" charset="0"/>
              </a:rPr>
              <a:t>Stefan </a:t>
            </a:r>
            <a:r>
              <a:rPr lang="en-US" sz="1600" dirty="0" err="1">
                <a:solidFill>
                  <a:srgbClr val="FFFFFF"/>
                </a:solidFill>
                <a:latin typeface="Lato Regular" charset="0"/>
                <a:cs typeface="Lato Regular" charset="0"/>
                <a:sym typeface="Lato Regular" charset="0"/>
              </a:rPr>
              <a:t>Reinalter</a:t>
            </a:r>
            <a:r>
              <a:rPr lang="en-US" sz="1600" dirty="0">
                <a:solidFill>
                  <a:srgbClr val="FFFFFF"/>
                </a:solidFill>
                <a:latin typeface="Lato Regular" charset="0"/>
                <a:cs typeface="Lato Regular" charset="0"/>
                <a:sym typeface="Lato Regular" charset="0"/>
              </a:rPr>
              <a:t>, MSc – Founder/CTO @ Molecular Matters GmbH</a:t>
            </a:r>
            <a:br>
              <a:rPr lang="en-US" sz="1600" dirty="0">
                <a:solidFill>
                  <a:srgbClr val="FFFFFF"/>
                </a:solidFill>
                <a:latin typeface="Lato Regular" charset="0"/>
                <a:cs typeface="Lato Regular" charset="0"/>
                <a:sym typeface="Lato Regular" charset="0"/>
              </a:rPr>
            </a:br>
            <a:r>
              <a:rPr lang="en-US" sz="1600" dirty="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https://molecular-matters.com</a:t>
            </a:r>
          </a:p>
        </p:txBody>
      </p:sp>
      <p:sp>
        <p:nvSpPr>
          <p:cNvPr id="21515" name="Rectangle 11"/>
          <p:cNvSpPr>
            <a:spLocks/>
          </p:cNvSpPr>
          <p:nvPr/>
        </p:nvSpPr>
        <p:spPr bwMode="auto">
          <a:xfrm>
            <a:off x="1619251" y="2"/>
            <a:ext cx="3822700" cy="356393"/>
          </a:xfrm>
          <a:prstGeom prst="rect">
            <a:avLst/>
          </a:prstGeom>
          <a:solidFill>
            <a:srgbClr val="FFAF0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1625599" y="6528861"/>
            <a:ext cx="3822700" cy="329140"/>
          </a:xfrm>
          <a:prstGeom prst="rect">
            <a:avLst/>
          </a:prstGeom>
          <a:solidFill>
            <a:srgbClr val="FFAF00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/>
          </a:p>
        </p:txBody>
      </p:sp>
      <p:grpSp>
        <p:nvGrpSpPr>
          <p:cNvPr id="14" name="Group 13"/>
          <p:cNvGrpSpPr/>
          <p:nvPr/>
        </p:nvGrpSpPr>
        <p:grpSpPr>
          <a:xfrm>
            <a:off x="1617662" y="1125242"/>
            <a:ext cx="2959213" cy="1151119"/>
            <a:chOff x="1192972" y="849114"/>
            <a:chExt cx="2219410" cy="86333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72" y="852915"/>
              <a:ext cx="2199136" cy="85953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246" y="849114"/>
              <a:ext cx="2199136" cy="859538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9781184-26D7-44F3-A915-A3EBEF9FD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47" y="3525015"/>
            <a:ext cx="1363507" cy="1365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LIVE++ HIGH-LEVEL OVERVIEW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22858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Challenges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How to find build dependencies (.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cpp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&amp; .h #includes)?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How to compile changes using the original compiler options?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How to link against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existing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code and data?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New code and data must be loaded into target process</a:t>
            </a:r>
          </a:p>
          <a:p>
            <a:pPr marL="1142971" lvl="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How to support debugging?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How to redirect functions?</a:t>
            </a:r>
          </a:p>
          <a:p>
            <a:pPr lvl="2">
              <a:lnSpc>
                <a:spcPct val="140000"/>
              </a:lnSpc>
              <a:buSzPct val="100000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0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LIVE++ HIGH-LEVEL OVERVIEW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7E07C3-08F3-4064-A1C1-B186FB906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524" y="1378116"/>
            <a:ext cx="8544949" cy="50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21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LIVE++ HIGH-LEVEL OVERVIEW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4 main pillars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Compiling changed code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Loading compiled code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Patching relocations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Patching functions</a:t>
            </a:r>
          </a:p>
          <a:p>
            <a:pPr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Hooks, Hot-Restart, Hot-Deoptimize, Hot-Fix build upon this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/>
          </p:cNvSpPr>
          <p:nvPr/>
        </p:nvSpPr>
        <p:spPr bwMode="auto">
          <a:xfrm>
            <a:off x="1990726" y="2527300"/>
            <a:ext cx="82423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7466" dirty="0">
                <a:solidFill>
                  <a:srgbClr val="FFAF0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31914" y="3670300"/>
            <a:ext cx="9552781" cy="0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DFDB3-A3CB-4478-A23B-B823AE3E9C15}"/>
              </a:ext>
            </a:extLst>
          </p:cNvPr>
          <p:cNvSpPr>
            <a:spLocks/>
          </p:cNvSpPr>
          <p:nvPr/>
        </p:nvSpPr>
        <p:spPr bwMode="auto">
          <a:xfrm>
            <a:off x="660890" y="3721100"/>
            <a:ext cx="1089482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66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Stage 1: Compiling changed code</a:t>
            </a:r>
          </a:p>
        </p:txBody>
      </p:sp>
    </p:spTree>
    <p:extLst>
      <p:ext uri="{BB962C8B-B14F-4D97-AF65-F5344CB8AC3E}">
        <p14:creationId xmlns:p14="http://schemas.microsoft.com/office/powerpoint/2010/main" val="3754806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COMPILING CHANGED CODE: WHICH FILES ARE PART OF A BUILD?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Dependency tree extracted from PDB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Data is there, but not ready-made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Relative paths vs. absolute paths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Paths relative to different (working) directories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Remote paths (distributed compilation)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Some .obj pulled in from .lib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Some .obj moved/renamed before being linked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No distinction between compiler source (e.g. CRT) and user source</a:t>
            </a:r>
          </a:p>
        </p:txBody>
      </p:sp>
    </p:spTree>
    <p:extLst>
      <p:ext uri="{BB962C8B-B14F-4D97-AF65-F5344CB8AC3E}">
        <p14:creationId xmlns:p14="http://schemas.microsoft.com/office/powerpoint/2010/main" val="1158142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COMPILING CHANGED CODE: WHICH FILES ARE PART OF A BUILD?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Must use original toolchain (if available)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Some projects mix compilers due to 3</a:t>
            </a:r>
            <a:r>
              <a:rPr lang="en-US" sz="2667" baseline="300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rd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-party libraries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Must use original command-line options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Toolchain and options extracted from PDB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Toolchain may point to remote location (e.g.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FASTBuild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Incredibuild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)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Use local fallback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Allow overriding toolchain directory</a:t>
            </a:r>
          </a:p>
        </p:txBody>
      </p:sp>
    </p:spTree>
    <p:extLst>
      <p:ext uri="{BB962C8B-B14F-4D97-AF65-F5344CB8AC3E}">
        <p14:creationId xmlns:p14="http://schemas.microsoft.com/office/powerpoint/2010/main" val="170986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COMPILING CHANGED CODE: WHICH FILES ARE PART OF A BUILD?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Result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1:N mapping of files that need to be recompiled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Set of files which are part of a library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Set of files which are unity/blob files that can be split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Set of used static libraries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Toolchain and compiler options used by each translation unit</a:t>
            </a:r>
          </a:p>
        </p:txBody>
      </p:sp>
    </p:spTree>
    <p:extLst>
      <p:ext uri="{BB962C8B-B14F-4D97-AF65-F5344CB8AC3E}">
        <p14:creationId xmlns:p14="http://schemas.microsoft.com/office/powerpoint/2010/main" val="3642600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COMPILING CHANGED CODE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Command-line compilation (e.g. spawn cl.exe)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Might need additional environment setup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vcvars*.bat in Visual Studio,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very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slow!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EC1782-B044-4015-A174-31EF721C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9" y="3261723"/>
            <a:ext cx="10774279" cy="209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8206F5-DAFE-420F-ADB0-022574C26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782" y="3773389"/>
            <a:ext cx="9202434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COMPILING CHANGED CODE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0" lvl="1"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Solution: Spawn vcvars*.bat process once, grab environment, cache</a:t>
            </a:r>
          </a:p>
          <a:p>
            <a:pPr marL="685771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Once for each toolchain executable</a:t>
            </a:r>
          </a:p>
          <a:p>
            <a:pPr marL="685771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Fetching the environment of a foreign process is… adventurous</a:t>
            </a:r>
          </a:p>
          <a:p>
            <a:pPr marL="1142971" lvl="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67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COMPILING CHANGED CODE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Concurrent compilation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Some command-line options are incompatible with each other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E.g. writing to the same PDB concurrently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/ZI vs. /Z7 debug information format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Precompiled headers</a:t>
            </a:r>
          </a:p>
          <a:p>
            <a:pPr>
              <a:lnSpc>
                <a:spcPct val="140000"/>
              </a:lnSpc>
              <a:buSzPct val="100000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Cannot just blindly spawn compiler process for each file</a:t>
            </a:r>
          </a:p>
        </p:txBody>
      </p:sp>
    </p:spTree>
    <p:extLst>
      <p:ext uri="{BB962C8B-B14F-4D97-AF65-F5344CB8AC3E}">
        <p14:creationId xmlns:p14="http://schemas.microsoft.com/office/powerpoint/2010/main" val="213873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8544949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WHO AM I?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Stefan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Reinalter</a:t>
            </a:r>
            <a:b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</a:b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Founder/CTO/wearer of many hats @ Molecular Matters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Started in the games industry in 2003 during Xbox/PS2 era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Founded Molecular Matters in 2011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Worked on my own engine and a real-time radiosity solution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Freelance work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Started teaching, blogging, writing for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AltDevBlogADay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Contributed to Game Engine Gems 3</a:t>
            </a:r>
          </a:p>
        </p:txBody>
      </p:sp>
    </p:spTree>
    <p:extLst>
      <p:ext uri="{BB962C8B-B14F-4D97-AF65-F5344CB8AC3E}">
        <p14:creationId xmlns:p14="http://schemas.microsoft.com/office/powerpoint/2010/main" val="2117657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COMPILING CHANGED CODE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Results of this stage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Bunch of recompiled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objs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Contain existing symbols (data &amp; functions)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Can contain new symbols (data &amp; functions)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Refer to external symbols via relocations</a:t>
            </a:r>
          </a:p>
        </p:txBody>
      </p:sp>
    </p:spTree>
    <p:extLst>
      <p:ext uri="{BB962C8B-B14F-4D97-AF65-F5344CB8AC3E}">
        <p14:creationId xmlns:p14="http://schemas.microsoft.com/office/powerpoint/2010/main" val="708373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/>
          </p:cNvSpPr>
          <p:nvPr/>
        </p:nvSpPr>
        <p:spPr bwMode="auto">
          <a:xfrm>
            <a:off x="1990726" y="2527300"/>
            <a:ext cx="82423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7466" dirty="0">
                <a:solidFill>
                  <a:srgbClr val="FFAF0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31914" y="3670300"/>
            <a:ext cx="9552781" cy="0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DFDB3-A3CB-4478-A23B-B823AE3E9C15}"/>
              </a:ext>
            </a:extLst>
          </p:cNvPr>
          <p:cNvSpPr>
            <a:spLocks/>
          </p:cNvSpPr>
          <p:nvPr/>
        </p:nvSpPr>
        <p:spPr bwMode="auto">
          <a:xfrm>
            <a:off x="660890" y="3721100"/>
            <a:ext cx="1089482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66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Stage 2: Loading compiled code</a:t>
            </a:r>
          </a:p>
        </p:txBody>
      </p:sp>
    </p:spTree>
    <p:extLst>
      <p:ext uri="{BB962C8B-B14F-4D97-AF65-F5344CB8AC3E}">
        <p14:creationId xmlns:p14="http://schemas.microsoft.com/office/powerpoint/2010/main" val="1283047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Naïve idea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Allocate virtual memory in target process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Map code and data sections from .obj files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Initialize/construct global and static data symbols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Code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without relocations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can live anywhere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50AE6EA-43DD-4DA8-9C3A-76418DA4250C}"/>
              </a:ext>
            </a:extLst>
          </p:cNvPr>
          <p:cNvSpPr/>
          <p:nvPr/>
        </p:nvSpPr>
        <p:spPr>
          <a:xfrm>
            <a:off x="719403" y="4544735"/>
            <a:ext cx="6096000" cy="17340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de-AT" sz="2667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AnswerToEverything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/>
            <a:r>
              <a:rPr lang="de-AT" sz="2667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AT" sz="2667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42;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0142717-1D28-4578-A754-B4EA1814DCEA}"/>
              </a:ext>
            </a:extLst>
          </p:cNvPr>
          <p:cNvSpPr/>
          <p:nvPr/>
        </p:nvSpPr>
        <p:spPr>
          <a:xfrm>
            <a:off x="6996061" y="4544735"/>
            <a:ext cx="447752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2667" dirty="0" err="1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AnswerToEverything</a:t>
            </a:r>
            <a:r>
              <a:rPr lang="de-AT" sz="2667" dirty="0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br>
              <a:rPr lang="en-US" sz="2667" dirty="0">
                <a:solidFill>
                  <a:srgbClr val="5555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mov eax,2Ah  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889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But 99% of code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has relocations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to code and data symbols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B3F806A-1134-4DE8-A942-9D68FD8C9E34}"/>
              </a:ext>
            </a:extLst>
          </p:cNvPr>
          <p:cNvSpPr/>
          <p:nvPr/>
        </p:nvSpPr>
        <p:spPr>
          <a:xfrm>
            <a:off x="6288021" y="3025596"/>
            <a:ext cx="5568619" cy="2965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2667" dirty="0" err="1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de-AT" sz="2667" dirty="0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br>
              <a:rPr lang="de-AT" sz="2667" dirty="0">
                <a:solidFill>
                  <a:srgbClr val="5555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rsp,28h  </a:t>
            </a:r>
          </a:p>
          <a:p>
            <a:pPr algn="l"/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lea  </a:t>
            </a:r>
            <a:r>
              <a:rPr lang="en-US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667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[string “</a:t>
            </a:r>
            <a:r>
              <a:rPr lang="en-US" sz="2667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en-US" sz="2667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"]</a:t>
            </a: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endParaRPr lang="de-AT" sz="2667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highlight>
                  <a:srgbClr val="FFA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Indirection</a:t>
            </a:r>
            <a:endParaRPr lang="de-AT" sz="2667" dirty="0">
              <a:highlight>
                <a:srgbClr val="FFA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rsp,28h  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4B67CCE-9012-47D7-BFCD-BDF191669498}"/>
              </a:ext>
            </a:extLst>
          </p:cNvPr>
          <p:cNvSpPr/>
          <p:nvPr/>
        </p:nvSpPr>
        <p:spPr>
          <a:xfrm>
            <a:off x="452240" y="2266414"/>
            <a:ext cx="6096000" cy="4196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de-AT" sz="2667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static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de-AT" sz="2667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Indirection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/>
            <a:r>
              <a:rPr lang="de-AT" sz="2667" i="1" dirty="0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AT" sz="2667" dirty="0" err="1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AT" sz="2667" dirty="0">
                <a:solidFill>
                  <a:srgbClr val="A3151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de-AT" sz="2667" dirty="0" err="1">
                <a:solidFill>
                  <a:srgbClr val="A3151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Indirection</a:t>
            </a:r>
            <a:r>
              <a:rPr lang="de-AT" sz="2667" dirty="0">
                <a:solidFill>
                  <a:srgbClr val="A3151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endParaRPr lang="de-AT" sz="2667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667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667" dirty="0" err="1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AT" sz="2667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/>
            <a:r>
              <a:rPr lang="de-AT" sz="2667" i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AT" sz="2667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AT" sz="2667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de-AT" sz="2667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de-AT" sz="2667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AT" sz="2667" dirty="0" err="1">
                <a:highlight>
                  <a:srgbClr val="FFA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Indirection</a:t>
            </a:r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/>
            <a:r>
              <a:rPr lang="de-AT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53380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38B7C7F-16BB-4A29-BFB5-2CEB0A3EB052}"/>
              </a:ext>
            </a:extLst>
          </p:cNvPr>
          <p:cNvSpPr/>
          <p:nvPr/>
        </p:nvSpPr>
        <p:spPr>
          <a:xfrm>
            <a:off x="281121" y="1453806"/>
            <a:ext cx="10807435" cy="5015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SECTION HEADER #4</a:t>
            </a: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text$mn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flags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omitted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algn="l"/>
            <a:endParaRPr lang="de-AT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it-I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RAW DATA #4</a:t>
            </a:r>
          </a:p>
          <a:p>
            <a:pPr algn="l"/>
            <a:r>
              <a:rPr lang="it-I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00000000: 48 83 EC 28 48 8D 0D </a:t>
            </a:r>
            <a:r>
              <a:rPr lang="it-IT" sz="2133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00 00 00 00</a:t>
            </a:r>
            <a:r>
              <a:rPr lang="it-I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133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E8</a:t>
            </a:r>
            <a:r>
              <a:rPr lang="it-I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133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00 00 00 00</a:t>
            </a:r>
            <a:r>
              <a:rPr lang="it-I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algn="l"/>
            <a:r>
              <a:rPr lang="it-I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00000010: </a:t>
            </a:r>
            <a:r>
              <a:rPr lang="it-IT" sz="2133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E8</a:t>
            </a:r>
            <a:r>
              <a:rPr lang="it-I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00 00 00 00</a:t>
            </a:r>
            <a:r>
              <a:rPr lang="it-I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48 83 C4 28 C3</a:t>
            </a:r>
          </a:p>
          <a:p>
            <a:pPr algn="l"/>
            <a:endParaRPr lang="de-AT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RELOCATIONS #4</a:t>
            </a: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Symbol   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Symbol</a:t>
            </a:r>
            <a:endParaRPr lang="de-AT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Offset    Type    Index     Name</a:t>
            </a: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--------  ------  --------  ------</a:t>
            </a: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00000007  REL32   44        </a:t>
            </a:r>
            <a:r>
              <a:rPr lang="de-AT" sz="2133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??_C@_0P@HLIOGJKC@Func@ (`</a:t>
            </a:r>
            <a:r>
              <a:rPr lang="de-AT" sz="2133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de-AT" sz="2133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')</a:t>
            </a: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0000000C  REL32   1F        </a:t>
            </a:r>
            <a:r>
              <a:rPr lang="de-AT" sz="2133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endParaRPr lang="de-AT" sz="2133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00000011  REL32   20        </a:t>
            </a:r>
            <a:r>
              <a:rPr lang="de-A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de-AT" sz="2133" dirty="0" err="1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Indirection</a:t>
            </a:r>
            <a:r>
              <a:rPr lang="de-A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@@YAXXZ</a:t>
            </a:r>
            <a:br>
              <a:rPr lang="de-A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</a:t>
            </a:r>
            <a:r>
              <a:rPr lang="de-A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AT" sz="2133" dirty="0" err="1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de-A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__</a:t>
            </a:r>
            <a:r>
              <a:rPr lang="de-AT" sz="2133" dirty="0" err="1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cdecl</a:t>
            </a:r>
            <a:r>
              <a:rPr lang="de-A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Indirection</a:t>
            </a:r>
            <a:r>
              <a:rPr lang="de-A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AT" sz="2133" dirty="0" err="1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de-A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83ED6A13-6427-4A41-8982-49C3518F2EA0}"/>
              </a:ext>
            </a:extLst>
          </p:cNvPr>
          <p:cNvSpPr>
            <a:spLocks/>
          </p:cNvSpPr>
          <p:nvPr/>
        </p:nvSpPr>
        <p:spPr bwMode="auto">
          <a:xfrm>
            <a:off x="7440147" y="1453806"/>
            <a:ext cx="4320480" cy="76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140000"/>
              </a:lnSpc>
              <a:buSzPct val="100000"/>
            </a:pPr>
            <a:r>
              <a:rPr lang="en-US" sz="2667" dirty="0">
                <a:highlight>
                  <a:srgbClr val="00FFFF"/>
                </a:highlight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E8: CALL – Call Procedure</a:t>
            </a:r>
            <a:endParaRPr lang="en-US" sz="2667" dirty="0">
              <a:highlight>
                <a:srgbClr val="00FFFF"/>
              </a:highlight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77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Relocations are usually resolved by the linker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But we need to relocate to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existing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symbols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Globals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statics, pointers to data, etc. need to retain their value</a:t>
            </a:r>
          </a:p>
          <a:p>
            <a:pPr marL="1142971" lvl="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b="1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memcpy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’ing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from old to new instances is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not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an option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What about debugging?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How does the debugger know about new symbols?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How can we step through new code?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11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FILES: DEBUGGING SYMBOLS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When does a debugger load symbols?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Spawning or attaching to a process (.exe)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Loads symbols from PDBs for all modules loaded into process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Typical debugger main loop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then waits for events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E.g. </a:t>
            </a:r>
            <a:r>
              <a:rPr lang="en-US" sz="2667" dirty="0">
                <a:latin typeface="Courier New" panose="02070309020205020404" pitchFamily="49" charset="0"/>
                <a:ea typeface="Lato Regular" panose="020F0502020204030203" pitchFamily="34" charset="0"/>
                <a:cs typeface="Courier New" panose="02070309020205020404" pitchFamily="49" charset="0"/>
                <a:sym typeface="Lato Light" charset="0"/>
                <a:hlinkClick r:id="rId4"/>
              </a:rPr>
              <a:t>LOAD_DLL_DEBUG_INFO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sent by the OS when loading a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03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FILES: DEBUGGING SYMBOLS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67808" y="6370277"/>
            <a:ext cx="3456384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40000"/>
              </a:lnSpc>
              <a:buSzPct val="100000"/>
            </a:pPr>
            <a:r>
              <a:rPr lang="en-US" sz="1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Credit: tomstuart.org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0E3148-9D77-4FC7-9B77-3D6B9C96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211" y="1310061"/>
            <a:ext cx="7787579" cy="49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0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FILES: DEBUGGING SYMBOLS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The elephant in the room: we don’t have a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So let’s generate one!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Disclaimer: we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abuse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as a container for code and data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There are no exported symbols, no entry point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were never intended to be used this way!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29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FILES: DEBUGGING SYMBOLS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Use linker to generate fake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and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pdb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Code and data in .obj have unresolved relocations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Cannot resolve those at link time, need to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relocate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to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existing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symbols</a:t>
            </a:r>
          </a:p>
          <a:p>
            <a:pPr marL="228594" lvl="1"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Throw away stuff in the .obj that we don’t need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E.g. linker directives, existing symbols</a:t>
            </a:r>
          </a:p>
          <a:p>
            <a:pPr marL="228594" lvl="1"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“Massage” .obj files, lie to the linker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Mark relocations as being resolved, link manually later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Must keep corresponding debug info in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pdb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intact, which is tricky</a:t>
            </a:r>
          </a:p>
        </p:txBody>
      </p:sp>
    </p:spTree>
    <p:extLst>
      <p:ext uri="{BB962C8B-B14F-4D97-AF65-F5344CB8AC3E}">
        <p14:creationId xmlns:p14="http://schemas.microsoft.com/office/powerpoint/2010/main" val="631829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8544949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AGENDA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Overview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Technology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Deep dive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Live++ 2 for Unreal Engine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Outlook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295648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FILES: DEBUGGING SYMBOLS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Result: Fake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alongside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pdb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but</a:t>
            </a:r>
            <a:r>
              <a:rPr lang="en-US" sz="2667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: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cannot run, relocations missing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Cannot relocate to existing symbols until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is loaded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LoadLibrary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()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loads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into the address space,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anywhere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But relocations are 32-bit, problematic for 64-bit processes</a:t>
            </a:r>
          </a:p>
          <a:p>
            <a:pPr marL="1142971" lvl="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Vast address space, but 32-bit relocations can only reach ±2GB 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Calls entry point</a:t>
            </a:r>
          </a:p>
          <a:p>
            <a:pPr marL="1142971" lvl="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Calls dynamic initializers (constructors for global/static symbols)</a:t>
            </a:r>
          </a:p>
          <a:p>
            <a:pPr marL="685782" lvl="3"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Will crash in our case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568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FILES: DEBUGGING SYMBOLS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Solution, part 1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Find suitable spot for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in target process’ address space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VirtualQueryEx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()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Modify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header to make it load at preferred address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Disable “Dynamic Base”/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4"/>
              </a:rPr>
              <a:t>ASLR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Manually rebase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image too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Modify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image on disk to disable entry point</a:t>
            </a:r>
          </a:p>
        </p:txBody>
      </p:sp>
    </p:spTree>
    <p:extLst>
      <p:ext uri="{BB962C8B-B14F-4D97-AF65-F5344CB8AC3E}">
        <p14:creationId xmlns:p14="http://schemas.microsoft.com/office/powerpoint/2010/main" val="3823577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FILES: DEBUGGING SYMBOLS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Solution, part 2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Call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LoadLibrary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()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Disable dynamic initializers in loaded code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Patch unresolved relocations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Restore entry point in memory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Restore entry point on disk (needed for multi-process editing!)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Manually call entry point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Done! New code and data loaded with debugging symbols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Automatically supports adding new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globals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statics, data, …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8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/>
          </p:cNvSpPr>
          <p:nvPr/>
        </p:nvSpPr>
        <p:spPr bwMode="auto">
          <a:xfrm>
            <a:off x="1990726" y="2527300"/>
            <a:ext cx="82423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7466" dirty="0">
                <a:solidFill>
                  <a:srgbClr val="FFAF0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31914" y="3670300"/>
            <a:ext cx="9552781" cy="0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DFDB3-A3CB-4478-A23B-B823AE3E9C15}"/>
              </a:ext>
            </a:extLst>
          </p:cNvPr>
          <p:cNvSpPr>
            <a:spLocks/>
          </p:cNvSpPr>
          <p:nvPr/>
        </p:nvSpPr>
        <p:spPr bwMode="auto">
          <a:xfrm>
            <a:off x="660890" y="3721100"/>
            <a:ext cx="1089482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66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Stage 3: Patching relocations</a:t>
            </a:r>
          </a:p>
        </p:txBody>
      </p:sp>
    </p:spTree>
    <p:extLst>
      <p:ext uri="{BB962C8B-B14F-4D97-AF65-F5344CB8AC3E}">
        <p14:creationId xmlns:p14="http://schemas.microsoft.com/office/powerpoint/2010/main" val="973761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RELOCATIONS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The devil is in the details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Cannot just blindly patch all relocations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Need to have understanding of what the compiler and OS do</a:t>
            </a:r>
            <a:b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</a:b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(anonymous namespaces, control-flow guard, buffer security checks, exceptions, RTTI, virtual functions,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globals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statics, dynamic initializers, thread-local storage, …)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Need to have understanding of what happens at the assembly level</a:t>
            </a:r>
            <a:b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</a:b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(function statics,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“magic” statics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3947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RELOCATIONS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Lots of special cases due to C++ features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Massive explosion of complexity when patching relocations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At this point, Live++ has its own “context-aware” linker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Knows which relocations must be patched in which context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Knows which relocations must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not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be patched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How do we even get the addresses of symbols?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99% of relocations refer to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existing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symbols in our context</a:t>
            </a:r>
          </a:p>
          <a:p>
            <a:pPr marL="22858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49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RELOCATIONS: SYMBOL DATABASE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Symbols and type information contained in PDB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Public symbols (external linkage) exported using decorated name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Private symbols (internal linkage) exported using plain name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Problematic due to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globals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statics, “magic” statics, TLS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Only option: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must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use decorated names for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symbols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But only .obj files hold full name information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Some symbols completely missing from PDB</a:t>
            </a:r>
          </a:p>
        </p:txBody>
      </p:sp>
    </p:spTree>
    <p:extLst>
      <p:ext uri="{BB962C8B-B14F-4D97-AF65-F5344CB8AC3E}">
        <p14:creationId xmlns:p14="http://schemas.microsoft.com/office/powerpoint/2010/main" val="544920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RELOCATIONS: SYMBOL DATABASE</a:t>
            </a: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Example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478822F-2813-46C4-87FA-EE28B3A0B36D}"/>
              </a:ext>
            </a:extLst>
          </p:cNvPr>
          <p:cNvSpPr/>
          <p:nvPr/>
        </p:nvSpPr>
        <p:spPr>
          <a:xfrm>
            <a:off x="815413" y="2160936"/>
            <a:ext cx="8902328" cy="3702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2133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Clazz</a:t>
            </a:r>
            <a:endParaRPr lang="de-AT" sz="2133" dirty="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/>
            <a:r>
              <a:rPr lang="de-AT" sz="2133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AT" sz="2133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Clazz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() { </a:t>
            </a:r>
            <a:r>
              <a:rPr lang="de-AT" sz="2133" dirty="0" err="1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AT" sz="2133" dirty="0">
                <a:solidFill>
                  <a:srgbClr val="A3151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de-AT" sz="2133" dirty="0" err="1">
                <a:solidFill>
                  <a:srgbClr val="A3151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  <a:r>
              <a:rPr lang="de-AT" sz="2133" dirty="0">
                <a:solidFill>
                  <a:srgbClr val="A3151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); }</a:t>
            </a: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pPr algn="l"/>
            <a:endParaRPr lang="de-AT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133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//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magic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static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b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//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needs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retain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its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state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when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patching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</a:p>
          <a:p>
            <a:pPr algn="l"/>
            <a:r>
              <a:rPr lang="de-AT" sz="2133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AT" sz="2133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static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Clazz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clazz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b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66485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82DFCC7-E29E-498D-A055-1EABE6DB22BE}"/>
              </a:ext>
            </a:extLst>
          </p:cNvPr>
          <p:cNvSpPr/>
          <p:nvPr/>
        </p:nvSpPr>
        <p:spPr>
          <a:xfrm>
            <a:off x="431371" y="1357794"/>
            <a:ext cx="883298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Func() in Visual Studio Debugger: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rsp,28h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mov        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rax,qword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gs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:[58h]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mov        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ecx,dword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AT" sz="1600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de-AT" sz="1600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tls_index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(07FFA9F73F628h)]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mov         edx,0Ch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mov        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rcx,qword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rax+rcx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*8]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mov        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eax,dword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rdx+rcx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cmp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dword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AT" sz="16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g_externDataB+4h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(07FFA9F73F594h)],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jg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SimpleFunction+2Ch (07FFA9F734B1Ch)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rsp,28h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pt-BR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lea         rcx,[g_</a:t>
            </a:r>
            <a:r>
              <a:rPr lang="pt-BR" sz="16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externDataB+4h</a:t>
            </a:r>
            <a:r>
              <a:rPr lang="pt-BR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(07FFA9F73F594h)]  </a:t>
            </a:r>
          </a:p>
          <a:p>
            <a:pPr algn="l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call        </a:t>
            </a:r>
            <a:r>
              <a:rPr lang="en-US" sz="1600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en-US" sz="1600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Init_thread_header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(07FFA9F736338h)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cmp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dword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AT" sz="16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g_externDataB+4h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(07FFA9F73F594h)],0FFFFFFFFh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jne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SimpleFunction+27h (07FFA9F734B17h)  </a:t>
            </a:r>
          </a:p>
          <a:p>
            <a:pPr algn="l"/>
            <a:r>
              <a:rPr lang="nn-NO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lea         rcx,[string "hello" (07FFA9F73ABF4h)]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(07FFA9F731530h)  </a:t>
            </a:r>
          </a:p>
          <a:p>
            <a:pPr algn="l"/>
            <a:r>
              <a:rPr lang="pt-BR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lea         rcx,[</a:t>
            </a:r>
            <a:r>
              <a:rPr lang="pt-BR" sz="16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g_externDataB+4h</a:t>
            </a:r>
            <a:r>
              <a:rPr lang="pt-BR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(07FFA9F73F594h)]  </a:t>
            </a:r>
          </a:p>
          <a:p>
            <a:pPr algn="l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call        </a:t>
            </a:r>
            <a:r>
              <a:rPr lang="en-US" sz="1600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en-US" sz="1600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Init_thread_footer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(07FFA9F7362D0h)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rsp,28h  </a:t>
            </a:r>
          </a:p>
          <a:p>
            <a:pPr algn="l"/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  <a:r>
              <a:rPr lang="de-A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RELOCATIONS: SYMBOL DATABASE</a:t>
            </a: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E39CA744-4C11-4521-AB1C-5FC1F19F0190}"/>
              </a:ext>
            </a:extLst>
          </p:cNvPr>
          <p:cNvSpPr>
            <a:spLocks/>
          </p:cNvSpPr>
          <p:nvPr/>
        </p:nvSpPr>
        <p:spPr bwMode="auto">
          <a:xfrm>
            <a:off x="8880312" y="1357794"/>
            <a:ext cx="3072339" cy="153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140000"/>
              </a:lnSpc>
              <a:buSzPct val="100000"/>
            </a:pPr>
            <a:r>
              <a:rPr lang="en-US" sz="2667" dirty="0">
                <a:highlight>
                  <a:srgbClr val="00FF00"/>
                </a:highlight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CRT symbols</a:t>
            </a:r>
            <a:br>
              <a:rPr lang="en-US" sz="2667" dirty="0">
                <a:highlight>
                  <a:srgbClr val="00FF00"/>
                </a:highlight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</a:br>
            <a:r>
              <a:rPr lang="en-US" sz="2667" dirty="0">
                <a:highlight>
                  <a:srgbClr val="FFFF00"/>
                </a:highlight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Unknown symbols?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99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RELOCATIONS: SYMBOL DATABASE</a:t>
            </a: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Not even the debugger, but only the .obj knows the truth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EAAE0C0-5AF4-4E9E-B166-240C3FB8C543}"/>
              </a:ext>
            </a:extLst>
          </p:cNvPr>
          <p:cNvSpPr/>
          <p:nvPr/>
        </p:nvSpPr>
        <p:spPr>
          <a:xfrm>
            <a:off x="527382" y="2210267"/>
            <a:ext cx="11137237" cy="4114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RELOCATIONS #4</a:t>
            </a: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Symbol    Symbol</a:t>
            </a: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Offset    Type    Index     Name</a:t>
            </a: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--------  ------  --------  ------</a:t>
            </a: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0000000F  REL32   33        </a:t>
            </a:r>
            <a:r>
              <a:rPr lang="de-AT" sz="1867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de-AT" sz="1867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tls_index</a:t>
            </a:r>
            <a:endParaRPr lang="de-AT" sz="1867" dirty="0">
              <a:highlight>
                <a:srgbClr val="00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00000014  SECREL  29        _</a:t>
            </a:r>
            <a:r>
              <a:rPr lang="de-AT" sz="18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Init_thread_epoch</a:t>
            </a:r>
            <a:endParaRPr lang="de-AT" sz="1867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00000021  REL32   32        </a:t>
            </a:r>
            <a:r>
              <a:rPr lang="de-AT" sz="1867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?$TSS0@?1??</a:t>
            </a:r>
            <a:r>
              <a:rPr lang="de-AT" sz="1867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de-AT" sz="1867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@@YAXXZ@4HA</a:t>
            </a:r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0000002F  REL32   32        </a:t>
            </a:r>
            <a:r>
              <a:rPr lang="de-AT" sz="1867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?$TSS0@?1??</a:t>
            </a:r>
            <a:r>
              <a:rPr lang="de-AT" sz="1867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de-AT" sz="1867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@@YAXXZ@4HA</a:t>
            </a: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00000034  REL32   14        </a:t>
            </a:r>
            <a:r>
              <a:rPr lang="de-AT" sz="1867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de-AT" sz="1867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Init_thread_header</a:t>
            </a:r>
            <a:endParaRPr lang="de-AT" sz="1867" dirty="0">
              <a:highlight>
                <a:srgbClr val="00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0000003A  REL32_1 32        </a:t>
            </a:r>
            <a:r>
              <a:rPr lang="de-AT" sz="1867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?$TSS0@?1??</a:t>
            </a:r>
            <a:r>
              <a:rPr lang="de-AT" sz="1867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de-AT" sz="1867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@@YAXXZ@4HA</a:t>
            </a: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00000044  REL32   2F        ??_C@_05CJBACGMB@hello@ (`</a:t>
            </a:r>
            <a:r>
              <a:rPr lang="de-AT" sz="18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')</a:t>
            </a: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00000049  REL32   1A        </a:t>
            </a:r>
            <a:r>
              <a:rPr lang="de-AT" sz="18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endParaRPr lang="de-AT" sz="1867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00000050  REL32   32        </a:t>
            </a:r>
            <a:r>
              <a:rPr lang="de-AT" sz="1867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?$TSS0@?1??</a:t>
            </a:r>
            <a:r>
              <a:rPr lang="de-AT" sz="1867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de-AT" sz="1867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@@YAXXZ@4HA</a:t>
            </a:r>
          </a:p>
          <a:p>
            <a:pPr algn="l"/>
            <a:r>
              <a:rPr lang="de-AT" sz="1867" dirty="0">
                <a:latin typeface="Courier New" panose="02070309020205020404" pitchFamily="49" charset="0"/>
                <a:cs typeface="Courier New" panose="02070309020205020404" pitchFamily="49" charset="0"/>
              </a:rPr>
              <a:t> 00000055  REL32   15        </a:t>
            </a:r>
            <a:r>
              <a:rPr lang="de-AT" sz="1867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de-AT" sz="1867" dirty="0" err="1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Init_thread_footer</a:t>
            </a:r>
            <a:endParaRPr lang="de-AT" sz="1867" dirty="0">
              <a:highlight>
                <a:srgbClr val="00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4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/>
          </p:cNvSpPr>
          <p:nvPr/>
        </p:nvSpPr>
        <p:spPr bwMode="auto">
          <a:xfrm>
            <a:off x="1990726" y="2527300"/>
            <a:ext cx="82423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7466" dirty="0">
                <a:solidFill>
                  <a:srgbClr val="FFAF0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31914" y="3670300"/>
            <a:ext cx="9552781" cy="0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76269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RELOCATIONS: SYMBOL DATABASE</a:t>
            </a: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Approach used by Live++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Load public symbols from PDB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Find incremental linking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thunks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in PDB (optional)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Find image sections and their sizes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Find .exe/.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contributions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Reconstruct all other symbols by reading and analyzing .exe and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objs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Done lazily for recompiled files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57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RELOCATIONS: SYMBOL DATABASE</a:t>
            </a: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Reconstruction challenges, part 1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There is no mapping from .obj symbol to PDB symbol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We don’t know where code from .obj was linked into .exe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Inlining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COMDATs, different compiler options for same function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CRT sections for dynamic initializers</a:t>
            </a:r>
          </a:p>
          <a:p>
            <a:pPr marL="0" lvl="1">
              <a:lnSpc>
                <a:spcPct val="140000"/>
              </a:lnSpc>
              <a:buSzPct val="100000"/>
            </a:pP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Easily one of the most complex parts in Live++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1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RELOCATIONS: SYMBOL DATABASE</a:t>
            </a: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Reconstruction challenges, part 2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Microsoft DIA SDK is slow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Lots of trial and error making it scale to AAA projects</a:t>
            </a:r>
          </a:p>
          <a:p>
            <a:pPr marL="1142971" lvl="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Slow path: minutes</a:t>
            </a:r>
          </a:p>
          <a:p>
            <a:pPr marL="1142971" lvl="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Fast path: seconds, but still way too slow for my taste</a:t>
            </a:r>
          </a:p>
          <a:p>
            <a:pPr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Live++ 2 uses its own PDB reader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https://github.com/MolecularMatters/raw_pdb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(BSD-2)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Order of magnitude faster than DIA and LLVM</a:t>
            </a:r>
          </a:p>
        </p:txBody>
      </p:sp>
    </p:spTree>
    <p:extLst>
      <p:ext uri="{BB962C8B-B14F-4D97-AF65-F5344CB8AC3E}">
        <p14:creationId xmlns:p14="http://schemas.microsoft.com/office/powerpoint/2010/main" val="37994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/>
          </p:cNvSpPr>
          <p:nvPr/>
        </p:nvSpPr>
        <p:spPr bwMode="auto">
          <a:xfrm>
            <a:off x="1990726" y="2527300"/>
            <a:ext cx="82423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7466" dirty="0">
                <a:solidFill>
                  <a:srgbClr val="FFAF0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31914" y="3670300"/>
            <a:ext cx="9552781" cy="0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DFDB3-A3CB-4478-A23B-B823AE3E9C15}"/>
              </a:ext>
            </a:extLst>
          </p:cNvPr>
          <p:cNvSpPr>
            <a:spLocks/>
          </p:cNvSpPr>
          <p:nvPr/>
        </p:nvSpPr>
        <p:spPr bwMode="auto">
          <a:xfrm>
            <a:off x="660890" y="3721100"/>
            <a:ext cx="1089482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66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Stage 4: Patching functions</a:t>
            </a:r>
          </a:p>
        </p:txBody>
      </p:sp>
    </p:spTree>
    <p:extLst>
      <p:ext uri="{BB962C8B-B14F-4D97-AF65-F5344CB8AC3E}">
        <p14:creationId xmlns:p14="http://schemas.microsoft.com/office/powerpoint/2010/main" val="4118493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FUNCTIONS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Naïve approach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Redirect calls of old functions to new functions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Doesn’t work for code not controlled by us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E.g. 3</a:t>
            </a:r>
            <a:r>
              <a:rPr lang="en-US" sz="2667" baseline="300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rd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-party applications loading our code (e.g. Maya plug-ins)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Can’t find call locations in foreign application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Hard to find and patch data, e.g. pointers to functions</a:t>
            </a:r>
          </a:p>
        </p:txBody>
      </p:sp>
    </p:spTree>
    <p:extLst>
      <p:ext uri="{BB962C8B-B14F-4D97-AF65-F5344CB8AC3E}">
        <p14:creationId xmlns:p14="http://schemas.microsoft.com/office/powerpoint/2010/main" val="436746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FUNCTIONS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Better approach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All roads lead to Rome!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Function calls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Pointers to functions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Calls through virtual function tables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Patch existing functions directly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Redirect them to the new function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from within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Automatically handles problematic cases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3EF1B630-BE68-4F2C-9FAB-4C4ACE4AD4B9}"/>
              </a:ext>
            </a:extLst>
          </p:cNvPr>
          <p:cNvSpPr/>
          <p:nvPr/>
        </p:nvSpPr>
        <p:spPr>
          <a:xfrm>
            <a:off x="9243391" y="2888974"/>
            <a:ext cx="2286000" cy="1013791"/>
          </a:xfrm>
          <a:prstGeom prst="fra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Existing function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86AEBD-1246-4AD9-9045-CF381F4FCBCC}"/>
              </a:ext>
            </a:extLst>
          </p:cNvPr>
          <p:cNvCxnSpPr>
            <a:cxnSpLocks/>
          </p:cNvCxnSpPr>
          <p:nvPr/>
        </p:nvCxnSpPr>
        <p:spPr>
          <a:xfrm>
            <a:off x="3733800" y="2888974"/>
            <a:ext cx="5278353" cy="212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C00D69-009B-46C8-B7D1-19C210F85278}"/>
              </a:ext>
            </a:extLst>
          </p:cNvPr>
          <p:cNvCxnSpPr>
            <a:cxnSpLocks/>
          </p:cNvCxnSpPr>
          <p:nvPr/>
        </p:nvCxnSpPr>
        <p:spPr>
          <a:xfrm>
            <a:off x="4724400" y="3395869"/>
            <a:ext cx="42877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CB223F-96BE-4E98-AD69-26BD640DB6CC}"/>
              </a:ext>
            </a:extLst>
          </p:cNvPr>
          <p:cNvCxnSpPr/>
          <p:nvPr/>
        </p:nvCxnSpPr>
        <p:spPr>
          <a:xfrm flipV="1">
            <a:off x="6804660" y="3649980"/>
            <a:ext cx="2207493" cy="350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ame 19">
            <a:extLst>
              <a:ext uri="{FF2B5EF4-FFF2-40B4-BE49-F238E27FC236}">
                <a16:creationId xmlns:a16="http://schemas.microsoft.com/office/drawing/2014/main" id="{E6BD09BD-D422-4F36-8C78-8EF693BAB4E3}"/>
              </a:ext>
            </a:extLst>
          </p:cNvPr>
          <p:cNvSpPr/>
          <p:nvPr/>
        </p:nvSpPr>
        <p:spPr>
          <a:xfrm>
            <a:off x="9243391" y="4669971"/>
            <a:ext cx="2286000" cy="1013791"/>
          </a:xfrm>
          <a:prstGeom prst="frame">
            <a:avLst/>
          </a:prstGeom>
          <a:solidFill>
            <a:srgbClr val="FFA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Recompiled function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FA76FB1-B739-4AE2-98E7-88455AD57F57}"/>
              </a:ext>
            </a:extLst>
          </p:cNvPr>
          <p:cNvSpPr/>
          <p:nvPr/>
        </p:nvSpPr>
        <p:spPr>
          <a:xfrm>
            <a:off x="10233825" y="3998258"/>
            <a:ext cx="305131" cy="541020"/>
          </a:xfrm>
          <a:prstGeom prst="downArrow">
            <a:avLst/>
          </a:prstGeom>
          <a:gradFill>
            <a:gsLst>
              <a:gs pos="0">
                <a:schemeClr val="accent1">
                  <a:lumMod val="100000"/>
                </a:schemeClr>
              </a:gs>
              <a:gs pos="100000">
                <a:srgbClr val="FFAF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3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FUNCTIONS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3 alternatives used by Live++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Patch incremental linking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thunks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(MSVC on Windows only)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Direct jump to new function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Function needs to be at least 5 bytes long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Indirect jump to direct jump to new function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Uses linker’s </a:t>
            </a:r>
            <a:r>
              <a:rPr lang="en-US" sz="2667" dirty="0">
                <a:latin typeface="Courier New" panose="02070309020205020404" pitchFamily="49" charset="0"/>
                <a:ea typeface="Lato Regular" panose="020F0502020204030203" pitchFamily="34" charset="0"/>
                <a:cs typeface="Courier New" panose="02070309020205020404" pitchFamily="49" charset="0"/>
                <a:sym typeface="Lato Light" charset="0"/>
                <a:hlinkClick r:id="rId3"/>
              </a:rPr>
              <a:t>/FUNCTIONPADMIN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support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Function needs to be at least 2 bytes long</a:t>
            </a:r>
          </a:p>
        </p:txBody>
      </p:sp>
    </p:spTree>
    <p:extLst>
      <p:ext uri="{BB962C8B-B14F-4D97-AF65-F5344CB8AC3E}">
        <p14:creationId xmlns:p14="http://schemas.microsoft.com/office/powerpoint/2010/main" val="1346357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FUNCTIONS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Patch incremental linking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thunks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Thunk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addresses gathered from PDB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Overwrite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thunk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with relative jump to new function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292BFCE-67AD-4F74-934B-D2FAE2017601}"/>
              </a:ext>
            </a:extLst>
          </p:cNvPr>
          <p:cNvSpPr/>
          <p:nvPr/>
        </p:nvSpPr>
        <p:spPr>
          <a:xfrm>
            <a:off x="2543606" y="3423920"/>
            <a:ext cx="7104789" cy="271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msize_dbg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algn="l"/>
            <a:r>
              <a:rPr lang="de-AT" sz="2133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E9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96 11 09 00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_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msize_dbg</a:t>
            </a:r>
            <a:endParaRPr lang="de-AT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charNode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algn="l"/>
            <a:r>
              <a:rPr lang="de-AT" sz="2133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E9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A1 60 04 00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charNode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endParaRPr lang="de-AT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_lseeki64:</a:t>
            </a:r>
          </a:p>
          <a:p>
            <a:pPr algn="l"/>
            <a:r>
              <a:rPr lang="de-AT" sz="2133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E9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9E C2 0C 00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_lseeki64</a:t>
            </a: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__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vcrt_freeptd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algn="l"/>
            <a:r>
              <a:rPr lang="de-AT" sz="2133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E9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99 EF 02 00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__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vcrt_freeptd</a:t>
            </a:r>
            <a:endParaRPr lang="de-AT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5B66A2B-9BCD-4A2D-B899-746001D4ABE9}"/>
              </a:ext>
            </a:extLst>
          </p:cNvPr>
          <p:cNvSpPr>
            <a:spLocks/>
          </p:cNvSpPr>
          <p:nvPr/>
        </p:nvSpPr>
        <p:spPr bwMode="auto">
          <a:xfrm>
            <a:off x="9352887" y="1412777"/>
            <a:ext cx="2407740" cy="76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140000"/>
              </a:lnSpc>
              <a:buSzPct val="100000"/>
            </a:pPr>
            <a:r>
              <a:rPr lang="en-US" sz="2667" dirty="0">
                <a:highlight>
                  <a:srgbClr val="00FFFF"/>
                </a:highlight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E9: JMP - Jump</a:t>
            </a:r>
            <a:endParaRPr lang="en-US" sz="2667" dirty="0">
              <a:highlight>
                <a:srgbClr val="00FFFF"/>
              </a:highlight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61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FUNCTIONS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Direct jump to new function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Relative jump needs 5 bytes (</a:t>
            </a:r>
            <a:r>
              <a:rPr lang="en-US" sz="2133" dirty="0">
                <a:highlight>
                  <a:srgbClr val="00FFFF"/>
                </a:highlight>
                <a:latin typeface="Courier New" panose="02070309020205020404" pitchFamily="49" charset="0"/>
                <a:ea typeface="Lato Regular" panose="020F0502020204030203" pitchFamily="34" charset="0"/>
                <a:cs typeface="Courier New" panose="02070309020205020404" pitchFamily="49" charset="0"/>
                <a:sym typeface="Lato Light" charset="0"/>
              </a:rPr>
              <a:t>E9</a:t>
            </a:r>
            <a:r>
              <a:rPr lang="en-US" sz="2133" dirty="0">
                <a:latin typeface="Courier New" panose="02070309020205020404" pitchFamily="49" charset="0"/>
                <a:ea typeface="Lato Regular" panose="020F0502020204030203" pitchFamily="34" charset="0"/>
                <a:cs typeface="Courier New" panose="02070309020205020404" pitchFamily="49" charset="0"/>
                <a:sym typeface="Lato Light" charset="0"/>
              </a:rPr>
              <a:t> 00 00 00 00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)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Need to ensure no thread’s instruction pointer is in first 5 bytes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Otherwise would garble instruction stream read by CPU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Reading foreign process’ threads needs undocumented magic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43987FC-70E1-43C5-B4C1-DC06DB6C9156}"/>
              </a:ext>
            </a:extLst>
          </p:cNvPr>
          <p:cNvSpPr>
            <a:spLocks/>
          </p:cNvSpPr>
          <p:nvPr/>
        </p:nvSpPr>
        <p:spPr bwMode="auto">
          <a:xfrm>
            <a:off x="9352887" y="1412777"/>
            <a:ext cx="2407740" cy="76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140000"/>
              </a:lnSpc>
              <a:buSzPct val="100000"/>
            </a:pPr>
            <a:r>
              <a:rPr lang="en-US" sz="2667" dirty="0">
                <a:highlight>
                  <a:srgbClr val="00FFFF"/>
                </a:highlight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E9: JMP - Jump</a:t>
            </a:r>
            <a:endParaRPr lang="en-US" sz="2667" dirty="0">
              <a:highlight>
                <a:srgbClr val="00FFFF"/>
              </a:highlight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71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FUNCTIONS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Indirect jump to direct jump to new function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Fallback for functions smaller than 5 bytes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Install relative jump to new function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in front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of original function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Redirect original function to relative jump in front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Relative short jump only needs 2 bytes (</a:t>
            </a:r>
            <a:r>
              <a:rPr lang="en-US" sz="2133" dirty="0">
                <a:highlight>
                  <a:srgbClr val="00FFFF"/>
                </a:highlight>
                <a:latin typeface="Courier New" panose="02070309020205020404" pitchFamily="49" charset="0"/>
                <a:ea typeface="Lato Regular" panose="020F0502020204030203" pitchFamily="34" charset="0"/>
                <a:cs typeface="Courier New" panose="02070309020205020404" pitchFamily="49" charset="0"/>
                <a:sym typeface="Lato Light" charset="0"/>
              </a:rPr>
              <a:t>EB</a:t>
            </a:r>
            <a:r>
              <a:rPr lang="en-US" sz="2133" dirty="0">
                <a:latin typeface="Courier New" panose="02070309020205020404" pitchFamily="49" charset="0"/>
                <a:ea typeface="Lato Regular" panose="020F0502020204030203" pitchFamily="34" charset="0"/>
                <a:cs typeface="Courier New" panose="02070309020205020404" pitchFamily="49" charset="0"/>
                <a:sym typeface="Lato Light" charset="0"/>
              </a:rPr>
              <a:t> 00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)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EE2ED906-769C-472D-8CFB-99ACF92E9C7C}"/>
              </a:ext>
            </a:extLst>
          </p:cNvPr>
          <p:cNvSpPr>
            <a:spLocks/>
          </p:cNvSpPr>
          <p:nvPr/>
        </p:nvSpPr>
        <p:spPr bwMode="auto">
          <a:xfrm>
            <a:off x="9352887" y="1412778"/>
            <a:ext cx="2407740" cy="76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140000"/>
              </a:lnSpc>
              <a:buSzPct val="100000"/>
            </a:pPr>
            <a:r>
              <a:rPr lang="en-US" sz="2667" dirty="0">
                <a:highlight>
                  <a:srgbClr val="00FFFF"/>
                </a:highlight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EB: JMP - Jump</a:t>
            </a:r>
            <a:endParaRPr lang="en-US" sz="2667" dirty="0">
              <a:highlight>
                <a:srgbClr val="00FFFF"/>
              </a:highlight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0691F84-4EDD-4B0C-BAF3-E9C0BD97CFD9}"/>
              </a:ext>
            </a:extLst>
          </p:cNvPr>
          <p:cNvSpPr/>
          <p:nvPr/>
        </p:nvSpPr>
        <p:spPr>
          <a:xfrm>
            <a:off x="575388" y="4565822"/>
            <a:ext cx="11041224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BR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00007FFA9C6B4AEB</a:t>
            </a:r>
            <a:r>
              <a:rPr lang="pt-BR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2133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E9</a:t>
            </a:r>
            <a:r>
              <a:rPr lang="pt-BR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20 C5 01 80   jmp Func (</a:t>
            </a:r>
            <a:r>
              <a:rPr lang="pt-BR" sz="2133" dirty="0"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07FFA1C6D1010h</a:t>
            </a:r>
            <a:r>
              <a:rPr lang="pt-BR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)  </a:t>
            </a:r>
          </a:p>
          <a:p>
            <a:pPr algn="l"/>
            <a:endParaRPr lang="de-AT" sz="2133" dirty="0">
              <a:solidFill>
                <a:srgbClr val="88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133" dirty="0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Func: // original entry point of Func</a:t>
            </a:r>
            <a:endParaRPr lang="de-AT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AT" sz="2133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00007FFA9C6B4AF0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EB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F9            </a:t>
            </a:r>
            <a:r>
              <a:rPr lang="de-AT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de-AT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AT" sz="2133" dirty="0">
                <a:highlight>
                  <a:srgbClr val="FEA62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07FFA9C6B4AEBh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876126B-8840-4496-8AE4-FCC968A4070B}"/>
              </a:ext>
            </a:extLst>
          </p:cNvPr>
          <p:cNvCxnSpPr>
            <a:cxnSpLocks/>
          </p:cNvCxnSpPr>
          <p:nvPr/>
        </p:nvCxnSpPr>
        <p:spPr>
          <a:xfrm flipH="1" flipV="1">
            <a:off x="3585030" y="5014687"/>
            <a:ext cx="5580741" cy="500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0D58E0-DE44-48F4-A178-873141B38BB9}"/>
              </a:ext>
            </a:extLst>
          </p:cNvPr>
          <p:cNvCxnSpPr/>
          <p:nvPr/>
        </p:nvCxnSpPr>
        <p:spPr>
          <a:xfrm>
            <a:off x="319314" y="5457371"/>
            <a:ext cx="537029" cy="290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15EAC3-6206-4A71-B1E0-23D4E7B95B1E}"/>
              </a:ext>
            </a:extLst>
          </p:cNvPr>
          <p:cNvCxnSpPr/>
          <p:nvPr/>
        </p:nvCxnSpPr>
        <p:spPr>
          <a:xfrm>
            <a:off x="10515600" y="5014687"/>
            <a:ext cx="950686" cy="355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53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8544949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LIVE++ TIMELINE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First idea for Live++ in 2016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Started R&amp;D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Continued working on it alongside other projects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First working prototype in 2017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Closed Beta in September 2017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Official launch March 27, 2018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Integrated into Unreal Engine 4.22 and featured at GDC 2019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89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220530-8EFF-4B96-8DFF-DE6B8D9A7F23}"/>
              </a:ext>
            </a:extLst>
          </p:cNvPr>
          <p:cNvSpPr/>
          <p:nvPr/>
        </p:nvSpPr>
        <p:spPr>
          <a:xfrm>
            <a:off x="8940800" y="1412777"/>
            <a:ext cx="2699657" cy="5258956"/>
          </a:xfrm>
          <a:prstGeom prst="roundRect">
            <a:avLst/>
          </a:prstGeom>
          <a:noFill/>
          <a:ln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PATCHING FUNCTIONS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Target process is still running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Need to suspend and resume process at some point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Done out-of-process by Live++ Bridge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Bridge runs on same machine as Agent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Broker runs on any machine in LAN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Required for networked hot-reload</a:t>
            </a:r>
            <a:endParaRPr lang="en-US" sz="2667" dirty="0">
              <a:latin typeface="Courier New" panose="02070309020205020404" pitchFamily="49" charset="0"/>
              <a:ea typeface="Lato Regular" panose="020F0502020204030203" pitchFamily="34" charset="0"/>
              <a:cs typeface="Courier New" panose="02070309020205020404" pitchFamily="49" charset="0"/>
              <a:sym typeface="Lato Light" charset="0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6E472654-8258-4D4D-83F6-021426CC3F02}"/>
              </a:ext>
            </a:extLst>
          </p:cNvPr>
          <p:cNvSpPr/>
          <p:nvPr/>
        </p:nvSpPr>
        <p:spPr>
          <a:xfrm>
            <a:off x="1155094" y="5167553"/>
            <a:ext cx="2293310" cy="133484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User application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Live++ Agent (.</a:t>
            </a:r>
            <a:r>
              <a:rPr lang="en-US" dirty="0" err="1">
                <a:solidFill>
                  <a:schemeClr val="tx1"/>
                </a:solidFill>
              </a:rPr>
              <a:t>dll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87F289EE-F9F6-442D-9415-74F4F11AE750}"/>
              </a:ext>
            </a:extLst>
          </p:cNvPr>
          <p:cNvSpPr/>
          <p:nvPr/>
        </p:nvSpPr>
        <p:spPr>
          <a:xfrm>
            <a:off x="4754608" y="5167552"/>
            <a:ext cx="2293312" cy="133484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Live++ Bridge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EDE15CFF-3717-402F-B027-F60E4C88A114}"/>
              </a:ext>
            </a:extLst>
          </p:cNvPr>
          <p:cNvSpPr/>
          <p:nvPr/>
        </p:nvSpPr>
        <p:spPr>
          <a:xfrm>
            <a:off x="9143973" y="5167553"/>
            <a:ext cx="2293310" cy="133484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Live++ Broker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03B3E255-3DBC-4F30-AFF2-9B35F6987081}"/>
              </a:ext>
            </a:extLst>
          </p:cNvPr>
          <p:cNvSpPr/>
          <p:nvPr/>
        </p:nvSpPr>
        <p:spPr>
          <a:xfrm>
            <a:off x="3675540" y="5636332"/>
            <a:ext cx="851932" cy="3972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IPC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AD5AFBE8-6938-4598-936F-5E1875CC6635}"/>
              </a:ext>
            </a:extLst>
          </p:cNvPr>
          <p:cNvSpPr/>
          <p:nvPr/>
        </p:nvSpPr>
        <p:spPr>
          <a:xfrm>
            <a:off x="7445828" y="5479419"/>
            <a:ext cx="1291798" cy="6828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TCP/IP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D89389-CDBA-48CE-BA5C-63DD715E0BD7}"/>
              </a:ext>
            </a:extLst>
          </p:cNvPr>
          <p:cNvSpPr/>
          <p:nvPr/>
        </p:nvSpPr>
        <p:spPr>
          <a:xfrm>
            <a:off x="948265" y="4969933"/>
            <a:ext cx="6302828" cy="1701800"/>
          </a:xfrm>
          <a:prstGeom prst="roundRect">
            <a:avLst/>
          </a:prstGeom>
          <a:noFill/>
          <a:ln cap="flat" cmpd="sng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4400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Dev PC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6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/>
          </p:cNvSpPr>
          <p:nvPr/>
        </p:nvSpPr>
        <p:spPr bwMode="auto">
          <a:xfrm>
            <a:off x="1011290" y="2527300"/>
            <a:ext cx="1013712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7466" dirty="0">
                <a:solidFill>
                  <a:srgbClr val="FFAF0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Live++ 2 for Unreal Engine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31914" y="3670300"/>
            <a:ext cx="9552781" cy="0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32949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VANILLA LIVE++ 2 BENEFITS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Not tied to Unreal Engine updates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Live++ 2 launched on August 16, 2022 – still not available in UE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Live++ 2 probably won’t be integrated into UE4, only UE5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Faster iteration times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UBT has significant overhead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Customers have reported 6-7s UBT vs. 2-3s Live++ recompile times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Fastest access to new features and bug fixes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17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NEW IN LIVE++ 2 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Greatly reduced loading times,</a:t>
            </a:r>
            <a:b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</a:b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scaling across available cores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Reduced Hot-Reload overhead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95987-423C-4A1C-8A9F-1E5E1EC80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87" y="1603250"/>
            <a:ext cx="5971940" cy="4912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28CA-C063-4340-B6ED-B8E941E40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3155134"/>
            <a:ext cx="11329256" cy="2984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FA80E-CA52-4E87-8061-C7E00CE1B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07" y="6274267"/>
            <a:ext cx="4956662" cy="24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1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NEW IN LIVE++ 2 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Improved Hot-Restart and Hot-Fix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289D2-FA40-485E-8DBA-04FBC5CEF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70" y="2121404"/>
            <a:ext cx="8005260" cy="44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48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NEW IN LIVE++ 2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1" y="1412777"/>
            <a:ext cx="1094521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Networked multi-process editing</a:t>
            </a:r>
          </a:p>
        </p:txBody>
      </p:sp>
      <p:pic>
        <p:nvPicPr>
          <p:cNvPr id="2" name="live++_networked_editing">
            <a:hlinkClick r:id="" action="ppaction://media"/>
            <a:extLst>
              <a:ext uri="{FF2B5EF4-FFF2-40B4-BE49-F238E27FC236}">
                <a16:creationId xmlns:a16="http://schemas.microsoft.com/office/drawing/2014/main" id="{7F4872F1-5173-470F-84A6-6DCE098914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631" y="2136514"/>
            <a:ext cx="7656738" cy="43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NEW IN LIVE++ 2 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2039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Completely new UI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Hot-Deoptimize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Shortcut in Visual Studio,</a:t>
            </a:r>
            <a:b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</a:b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toggle state for current file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Queue for deoptimization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Reoptimize all at once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Filter in UI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  <p:pic>
        <p:nvPicPr>
          <p:cNvPr id="2" name="live++2_queue_deoptimization">
            <a:hlinkClick r:id="" action="ppaction://media"/>
            <a:extLst>
              <a:ext uri="{FF2B5EF4-FFF2-40B4-BE49-F238E27FC236}">
                <a16:creationId xmlns:a16="http://schemas.microsoft.com/office/drawing/2014/main" id="{BD346E10-4882-4900-9017-717BCEA75D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8829" y="1420397"/>
            <a:ext cx="5499912" cy="516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/>
          </p:cNvSpPr>
          <p:nvPr/>
        </p:nvSpPr>
        <p:spPr bwMode="auto">
          <a:xfrm>
            <a:off x="1011290" y="2527300"/>
            <a:ext cx="1013712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7466" dirty="0">
                <a:solidFill>
                  <a:srgbClr val="FFAF0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Outlook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31914" y="3670300"/>
            <a:ext cx="9552781" cy="0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78202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LIVE++: THE FUTURE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Support for consoles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Support for other platforms (?)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Support for other languages (?)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New ideas brewing…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08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WORLD PREMIERE – LIVE++ 2 ON XBOX SERIES X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F95AED6B-B1D9-4C1F-9C84-708653B336BE}"/>
              </a:ext>
            </a:extLst>
          </p:cNvPr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Easy integration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Same as on Windows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No extra steps required</a:t>
            </a: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  <a:hlinkClick r:id="rId3"/>
            </a:endParaRP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  <a:hlinkClick r:id="rId3"/>
            </a:endParaRP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  <a:hlinkClick r:id="rId3"/>
            </a:endParaRPr>
          </a:p>
          <a:p>
            <a:pPr lvl="1" algn="ctr">
              <a:lnSpc>
                <a:spcPct val="140000"/>
              </a:lnSpc>
              <a:buSzPct val="100000"/>
            </a:pPr>
            <a:b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</a:b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https://www.youtube.com/watch?v=rU_IMya4Ksc</a:t>
            </a:r>
            <a:b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</a:b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5D017-EA7C-48C2-BAF7-646B78EE4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39" y="3429000"/>
            <a:ext cx="8534520" cy="17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3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GDC 2019 “STATE OF UNREAL” ANNOUNCEMENT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29BF53-F1CB-4031-849F-8B90C3FD9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316765"/>
            <a:ext cx="9505056" cy="53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861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/>
          </p:cNvSpPr>
          <p:nvPr/>
        </p:nvSpPr>
        <p:spPr bwMode="auto">
          <a:xfrm>
            <a:off x="0" y="356659"/>
            <a:ext cx="12192000" cy="61722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111629" name="Rectangle 13"/>
          <p:cNvSpPr>
            <a:spLocks/>
          </p:cNvSpPr>
          <p:nvPr/>
        </p:nvSpPr>
        <p:spPr bwMode="auto">
          <a:xfrm>
            <a:off x="2905126" y="2543175"/>
            <a:ext cx="7626351" cy="57151"/>
          </a:xfrm>
          <a:prstGeom prst="rect">
            <a:avLst/>
          </a:prstGeom>
          <a:solidFill>
            <a:srgbClr val="FEA62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111630" name="Rectangle 14"/>
          <p:cNvSpPr>
            <a:spLocks/>
          </p:cNvSpPr>
          <p:nvPr/>
        </p:nvSpPr>
        <p:spPr bwMode="auto">
          <a:xfrm>
            <a:off x="1552575" y="927100"/>
            <a:ext cx="2489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5067" dirty="0">
                <a:solidFill>
                  <a:srgbClr val="FEA621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THANK</a:t>
            </a:r>
          </a:p>
          <a:p>
            <a:pPr algn="l">
              <a:lnSpc>
                <a:spcPct val="70000"/>
              </a:lnSpc>
            </a:pPr>
            <a:r>
              <a:rPr lang="en-US" sz="5067" dirty="0">
                <a:solidFill>
                  <a:srgbClr val="FBFBFB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YOU!</a:t>
            </a:r>
          </a:p>
        </p:txBody>
      </p:sp>
      <p:sp>
        <p:nvSpPr>
          <p:cNvPr id="111631" name="Rectangle 15"/>
          <p:cNvSpPr>
            <a:spLocks/>
          </p:cNvSpPr>
          <p:nvPr/>
        </p:nvSpPr>
        <p:spPr bwMode="auto">
          <a:xfrm>
            <a:off x="2911476" y="2965132"/>
            <a:ext cx="2489200" cy="1854200"/>
          </a:xfrm>
          <a:prstGeom prst="rect">
            <a:avLst/>
          </a:prstGeom>
          <a:solidFill>
            <a:schemeClr val="accent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111632" name="Rectangle 16"/>
          <p:cNvSpPr>
            <a:spLocks/>
          </p:cNvSpPr>
          <p:nvPr/>
        </p:nvSpPr>
        <p:spPr bwMode="auto">
          <a:xfrm>
            <a:off x="8048627" y="2965132"/>
            <a:ext cx="2489200" cy="1854200"/>
          </a:xfrm>
          <a:prstGeom prst="rect">
            <a:avLst/>
          </a:prstGeom>
          <a:solidFill>
            <a:schemeClr val="tx2">
              <a:alpha val="79999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111633" name="Rectangle 17"/>
          <p:cNvSpPr>
            <a:spLocks/>
          </p:cNvSpPr>
          <p:nvPr/>
        </p:nvSpPr>
        <p:spPr bwMode="auto">
          <a:xfrm>
            <a:off x="5400677" y="2965132"/>
            <a:ext cx="2647951" cy="18542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/>
          </a:p>
        </p:txBody>
      </p:sp>
      <p:pic>
        <p:nvPicPr>
          <p:cNvPr id="111634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37" y="3442759"/>
            <a:ext cx="22939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272" y="3528483"/>
            <a:ext cx="298451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6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7" y="3528483"/>
            <a:ext cx="425451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7" name="Rectangle 21"/>
          <p:cNvSpPr>
            <a:spLocks/>
          </p:cNvSpPr>
          <p:nvPr/>
        </p:nvSpPr>
        <p:spPr bwMode="auto">
          <a:xfrm>
            <a:off x="5924229" y="4107126"/>
            <a:ext cx="1600200" cy="52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67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467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molecularmusing</a:t>
            </a:r>
            <a:br>
              <a:rPr lang="en-US" sz="1467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</a:rPr>
            </a:br>
            <a:r>
              <a:rPr lang="en-US" sz="1467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467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liveplusplus</a:t>
            </a:r>
            <a:endParaRPr lang="en-US" sz="1467" dirty="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</p:txBody>
      </p:sp>
      <p:sp>
        <p:nvSpPr>
          <p:cNvPr id="111638" name="Rectangle 22"/>
          <p:cNvSpPr>
            <a:spLocks/>
          </p:cNvSpPr>
          <p:nvPr/>
        </p:nvSpPr>
        <p:spPr bwMode="auto">
          <a:xfrm>
            <a:off x="3319144" y="4107127"/>
            <a:ext cx="16002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467" dirty="0" err="1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MolecularMatters</a:t>
            </a:r>
            <a:endParaRPr lang="en-US" sz="1467" dirty="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</p:txBody>
      </p:sp>
      <p:sp>
        <p:nvSpPr>
          <p:cNvPr id="111639" name="Rectangle 23"/>
          <p:cNvSpPr>
            <a:spLocks/>
          </p:cNvSpPr>
          <p:nvPr/>
        </p:nvSpPr>
        <p:spPr bwMode="auto">
          <a:xfrm>
            <a:off x="8493127" y="4107127"/>
            <a:ext cx="16002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Lato Regular" charset="0"/>
                <a:cs typeface="Lato Regular" charset="0"/>
                <a:sym typeface="Lato Regular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Stefan Reinalter</a:t>
            </a:r>
            <a:endParaRPr lang="en-US" sz="1467" dirty="0">
              <a:solidFill>
                <a:schemeClr val="bg1"/>
              </a:solidFill>
              <a:latin typeface="Lato Regular" charset="0"/>
              <a:cs typeface="Lato Regular" charset="0"/>
              <a:sym typeface="Lato Regular" charset="0"/>
            </a:endParaRPr>
          </a:p>
        </p:txBody>
      </p:sp>
      <p:sp>
        <p:nvSpPr>
          <p:cNvPr id="111640" name="Rectangle 24"/>
          <p:cNvSpPr>
            <a:spLocks/>
          </p:cNvSpPr>
          <p:nvPr/>
        </p:nvSpPr>
        <p:spPr bwMode="auto">
          <a:xfrm>
            <a:off x="2905126" y="5172075"/>
            <a:ext cx="7626351" cy="57151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FD82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27" name="Rectangle 8"/>
          <p:cNvSpPr>
            <a:spLocks/>
          </p:cNvSpPr>
          <p:nvPr/>
        </p:nvSpPr>
        <p:spPr bwMode="auto">
          <a:xfrm>
            <a:off x="2905125" y="5366068"/>
            <a:ext cx="37325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600" dirty="0">
                <a:solidFill>
                  <a:srgbClr val="FEA621"/>
                </a:solidFill>
                <a:latin typeface="Lato Regular" charset="0"/>
                <a:cs typeface="Lato Regular" charset="0"/>
                <a:sym typeface="Lato Regular" charset="0"/>
              </a:rPr>
              <a:t>https://molecular-matters.com</a:t>
            </a:r>
          </a:p>
        </p:txBody>
      </p:sp>
      <p:sp>
        <p:nvSpPr>
          <p:cNvPr id="21" name="Rectangle 11"/>
          <p:cNvSpPr>
            <a:spLocks/>
          </p:cNvSpPr>
          <p:nvPr/>
        </p:nvSpPr>
        <p:spPr bwMode="auto">
          <a:xfrm>
            <a:off x="1619251" y="2"/>
            <a:ext cx="3822700" cy="35639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22" name="Rectangle 21"/>
          <p:cNvSpPr>
            <a:spLocks/>
          </p:cNvSpPr>
          <p:nvPr/>
        </p:nvSpPr>
        <p:spPr bwMode="auto">
          <a:xfrm>
            <a:off x="1625599" y="6528861"/>
            <a:ext cx="3822700" cy="32914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grpSp>
        <p:nvGrpSpPr>
          <p:cNvPr id="23" name="Group 22"/>
          <p:cNvGrpSpPr/>
          <p:nvPr/>
        </p:nvGrpSpPr>
        <p:grpSpPr>
          <a:xfrm>
            <a:off x="7572263" y="1168802"/>
            <a:ext cx="2959213" cy="1151119"/>
            <a:chOff x="1192972" y="849114"/>
            <a:chExt cx="2219410" cy="86333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72" y="852915"/>
              <a:ext cx="2199136" cy="85953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246" y="849114"/>
              <a:ext cx="2199136" cy="8595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/>
          </p:cNvSpPr>
          <p:nvPr/>
        </p:nvSpPr>
        <p:spPr bwMode="auto">
          <a:xfrm>
            <a:off x="1990726" y="2527300"/>
            <a:ext cx="82423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7466" dirty="0">
                <a:solidFill>
                  <a:srgbClr val="FFAF0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Bonus slides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31914" y="3670300"/>
            <a:ext cx="9552781" cy="0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DFDB3-A3CB-4478-A23B-B823AE3E9C15}"/>
              </a:ext>
            </a:extLst>
          </p:cNvPr>
          <p:cNvSpPr>
            <a:spLocks/>
          </p:cNvSpPr>
          <p:nvPr/>
        </p:nvSpPr>
        <p:spPr bwMode="auto">
          <a:xfrm>
            <a:off x="660890" y="3721100"/>
            <a:ext cx="1089482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66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Other approaches</a:t>
            </a:r>
          </a:p>
        </p:txBody>
      </p:sp>
    </p:spTree>
    <p:extLst>
      <p:ext uri="{BB962C8B-B14F-4D97-AF65-F5344CB8AC3E}">
        <p14:creationId xmlns:p14="http://schemas.microsoft.com/office/powerpoint/2010/main" val="29254128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8544949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C++ HOT-RELOAD APPROACHES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Runtime-compiled C++ (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RCC++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4"/>
              </a:rPr>
              <a:t>Molecule Engine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)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C++ interpreter (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5"/>
              </a:rPr>
              <a:t>Cling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6"/>
              </a:rPr>
              <a:t>CINT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)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Native toolchain &amp; binary patching (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7"/>
              </a:rPr>
              <a:t>Live++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03558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257355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C++ HOT-RELOAD APPROACHES: DYNAMIC LINK LIBRARIES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Advantages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Supported by almost all OSs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Trivial to load and unload code on-the-fly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Native code, native speed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Disadvantages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Need to be planned for from the start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Very hard to retrofit</a:t>
            </a:r>
          </a:p>
        </p:txBody>
      </p:sp>
    </p:spTree>
    <p:extLst>
      <p:ext uri="{BB962C8B-B14F-4D97-AF65-F5344CB8AC3E}">
        <p14:creationId xmlns:p14="http://schemas.microsoft.com/office/powerpoint/2010/main" val="258294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8544949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C++ HOT-RELOAD APPROACHES: RUNTIME-COMPILED C++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Advantages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Can be made to work on all platforms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Native code, native speed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Disadvantages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Has to be integrated tightly into your own code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Hard to retrofit</a:t>
            </a:r>
          </a:p>
        </p:txBody>
      </p:sp>
    </p:spTree>
    <p:extLst>
      <p:ext uri="{BB962C8B-B14F-4D97-AF65-F5344CB8AC3E}">
        <p14:creationId xmlns:p14="http://schemas.microsoft.com/office/powerpoint/2010/main" val="2503257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8544949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C++ HOT-RELOAD APPROACHES: C++ INTERPRETER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Advantages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Supports almost all OSs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Disadvantages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Performance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Hard to support compiler-specific features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Debugging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060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C++ HOT-RELOAD APPROACHES: NATIVE TOOLCHAIN &amp; BINARY PATCHING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Advantages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Native code, native speed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Supports all platform- and compiler-specific features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No code changes required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Disadvantages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Very complicated to get right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Very costly to support different OSs and different compilers</a:t>
            </a:r>
          </a:p>
        </p:txBody>
      </p:sp>
    </p:spTree>
    <p:extLst>
      <p:ext uri="{BB962C8B-B14F-4D97-AF65-F5344CB8AC3E}">
        <p14:creationId xmlns:p14="http://schemas.microsoft.com/office/powerpoint/2010/main" val="16706157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/>
          </p:cNvSpPr>
          <p:nvPr/>
        </p:nvSpPr>
        <p:spPr bwMode="auto">
          <a:xfrm>
            <a:off x="1990726" y="2527300"/>
            <a:ext cx="82423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7466" dirty="0">
                <a:solidFill>
                  <a:srgbClr val="FFAF0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Bonus slides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31914" y="3670300"/>
            <a:ext cx="9552781" cy="0"/>
          </a:xfrm>
          <a:prstGeom prst="line">
            <a:avLst/>
          </a:prstGeom>
          <a:noFill/>
          <a:ln w="12700" cap="flat">
            <a:solidFill>
              <a:srgbClr val="FEAF3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DFDB3-A3CB-4478-A23B-B823AE3E9C15}"/>
              </a:ext>
            </a:extLst>
          </p:cNvPr>
          <p:cNvSpPr>
            <a:spLocks/>
          </p:cNvSpPr>
          <p:nvPr/>
        </p:nvSpPr>
        <p:spPr bwMode="auto">
          <a:xfrm>
            <a:off x="660890" y="3721100"/>
            <a:ext cx="1089482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en-US" sz="66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6736899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COMPILING CHANGED CODE: WATCHING FOR MODIFIED FILES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Repeatedly check last modification timestamp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Not a CPU-friendly approach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Does not scale to AAA projects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Native filesystem watcher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ReadDirectoryChangesW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3"/>
              </a:rPr>
              <a:t>()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on Windows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Comes with its own set of problems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Mix of hierarchical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4"/>
              </a:rPr>
              <a:t>FindFirstFile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4"/>
              </a:rPr>
              <a:t>()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and internal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5"/>
              </a:rPr>
              <a:t>NtQueryDirectoryFile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  <a:hlinkClick r:id="rId5"/>
              </a:rPr>
              <a:t>()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914389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Used by Live++</a:t>
            </a:r>
          </a:p>
        </p:txBody>
      </p:sp>
    </p:spTree>
    <p:extLst>
      <p:ext uri="{BB962C8B-B14F-4D97-AF65-F5344CB8AC3E}">
        <p14:creationId xmlns:p14="http://schemas.microsoft.com/office/powerpoint/2010/main" val="3121703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LOADING CODE FROM .OBJ FILES: DEBUGGING SYMBOLS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New problem caused by having to load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dlls</a:t>
            </a:r>
            <a:endParaRPr lang="en-US" sz="2667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Light" charset="0"/>
            </a:endParaRP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Cannot load a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into a process that is held in the debugger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Debugger waits for OS kernel event, no way to “break” the loop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All user threads idle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Intricate problem to solve</a:t>
            </a:r>
          </a:p>
          <a:p>
            <a:pPr marL="228594" lvl="1">
              <a:lnSpc>
                <a:spcPct val="140000"/>
              </a:lnSpc>
              <a:buSzPct val="100000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Two approaches used by Live++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Visual Studio debugger remote automation using COM</a:t>
            </a:r>
          </a:p>
          <a:p>
            <a:pPr marL="914377" lvl="2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Jump-to-self code cave for all non-Live++ threads</a:t>
            </a:r>
          </a:p>
        </p:txBody>
      </p:sp>
    </p:spTree>
    <p:extLst>
      <p:ext uri="{BB962C8B-B14F-4D97-AF65-F5344CB8AC3E}">
        <p14:creationId xmlns:p14="http://schemas.microsoft.com/office/powerpoint/2010/main" val="116252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11329256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GDC 2019 UNREAL ENGINE BOOTH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D5D2EA-E450-45C4-8C86-D6A58DC1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41" y="1203456"/>
            <a:ext cx="7452321" cy="55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92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8544949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LIVE++ STATS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&gt;7 years of development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&gt;60 non-UE companies in &gt;20 countries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90% Game development studios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10% Other industries</a:t>
            </a:r>
          </a:p>
          <a:p>
            <a:pPr marL="457189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Ships with Unreal Engine 4.22 and later</a:t>
            </a:r>
          </a:p>
          <a:p>
            <a:pPr marL="685783" lvl="1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Free for all UE licensees!</a:t>
            </a:r>
          </a:p>
        </p:txBody>
      </p:sp>
      <p:pic>
        <p:nvPicPr>
          <p:cNvPr id="5" name="Grafik 39">
            <a:extLst>
              <a:ext uri="{FF2B5EF4-FFF2-40B4-BE49-F238E27FC236}">
                <a16:creationId xmlns:a16="http://schemas.microsoft.com/office/drawing/2014/main" id="{1B1FFB0E-FBF7-4B07-96D3-DA87A7F97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2564905"/>
            <a:ext cx="1920213" cy="19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3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/>
          </p:cNvSpPr>
          <p:nvPr/>
        </p:nvSpPr>
        <p:spPr bwMode="auto">
          <a:xfrm>
            <a:off x="431371" y="452671"/>
            <a:ext cx="8544949" cy="7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70000"/>
              </a:lnSpc>
            </a:pPr>
            <a:r>
              <a:rPr lang="en-US" sz="3733" dirty="0">
                <a:solidFill>
                  <a:srgbClr val="FEAF37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LIVE++ GOALS</a:t>
            </a:r>
          </a:p>
          <a:p>
            <a:pPr algn="l">
              <a:lnSpc>
                <a:spcPct val="70000"/>
              </a:lnSpc>
            </a:pPr>
            <a:endParaRPr lang="en-US" sz="3733" dirty="0">
              <a:solidFill>
                <a:schemeClr val="accent2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1731" name="Rectangle 51"/>
          <p:cNvSpPr>
            <a:spLocks/>
          </p:cNvSpPr>
          <p:nvPr/>
        </p:nvSpPr>
        <p:spPr bwMode="auto">
          <a:xfrm>
            <a:off x="2831637" y="997481"/>
            <a:ext cx="8928991" cy="60959"/>
          </a:xfrm>
          <a:prstGeom prst="rect">
            <a:avLst/>
          </a:prstGeom>
          <a:solidFill>
            <a:srgbClr val="FEA621">
              <a:alpha val="90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sz="2400">
              <a:solidFill>
                <a:srgbClr val="FEA621"/>
              </a:solidFill>
            </a:endParaRPr>
          </a:p>
        </p:txBody>
      </p:sp>
      <p:sp>
        <p:nvSpPr>
          <p:cNvPr id="8" name="Rectangle 14"/>
          <p:cNvSpPr>
            <a:spLocks/>
          </p:cNvSpPr>
          <p:nvPr/>
        </p:nvSpPr>
        <p:spPr bwMode="auto">
          <a:xfrm>
            <a:off x="431372" y="1412777"/>
            <a:ext cx="113292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marL="22858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Trade “exit, compile, link, start, load” cycle against “compile”</a:t>
            </a:r>
          </a:p>
          <a:p>
            <a:pPr marL="22858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Modify existing code and data, add new code and data</a:t>
            </a:r>
          </a:p>
          <a:p>
            <a:pPr marL="22858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Native performance (no interpreter or JIT compilation)</a:t>
            </a:r>
          </a:p>
          <a:p>
            <a:pPr marL="22858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Project-setup agnostic (.exe, .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dll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.lib, </a:t>
            </a:r>
            <a:r>
              <a:rPr lang="en-US" sz="2667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makefiles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, …)</a:t>
            </a:r>
          </a:p>
          <a:p>
            <a:pPr marL="22858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Application-agnostic (hot-reload everything you have the source for)</a:t>
            </a:r>
          </a:p>
          <a:p>
            <a:pPr marL="22858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Generic, i.e. must work on existing code </a:t>
            </a:r>
            <a:r>
              <a:rPr lang="en-US" sz="2667" b="1" dirty="0">
                <a:solidFill>
                  <a:srgbClr val="FFAF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without</a:t>
            </a: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 modifications</a:t>
            </a:r>
          </a:p>
          <a:p>
            <a:pPr marL="228583" indent="-457189"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 charset="0"/>
              </a:rPr>
              <a:t>External process (as little change to memory footprint as possible)</a:t>
            </a:r>
          </a:p>
        </p:txBody>
      </p:sp>
    </p:spTree>
    <p:extLst>
      <p:ext uri="{BB962C8B-B14F-4D97-AF65-F5344CB8AC3E}">
        <p14:creationId xmlns:p14="http://schemas.microsoft.com/office/powerpoint/2010/main" val="462702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3309</Words>
  <Application>Microsoft Office PowerPoint</Application>
  <PresentationFormat>Widescreen</PresentationFormat>
  <Paragraphs>577</Paragraphs>
  <Slides>69</Slides>
  <Notes>69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Calibri</vt:lpstr>
      <vt:lpstr>Arial</vt:lpstr>
      <vt:lpstr>Bahnschrift SemiCondensed</vt:lpstr>
      <vt:lpstr>Lato Light</vt:lpstr>
      <vt:lpstr>Lato Regular</vt:lpstr>
      <vt:lpstr>Wingdings</vt:lpstr>
      <vt:lpstr>Calibri Light</vt:lpstr>
      <vt:lpstr>Bahnschrift SemiBold Condensed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stefan.reinalter</dc:creator>
  <cp:lastModifiedBy>stefan.reinalter</cp:lastModifiedBy>
  <cp:revision>521</cp:revision>
  <dcterms:created xsi:type="dcterms:W3CDTF">2023-04-27T09:58:28Z</dcterms:created>
  <dcterms:modified xsi:type="dcterms:W3CDTF">2023-05-15T09:54:01Z</dcterms:modified>
</cp:coreProperties>
</file>