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40"/>
  </p:notesMasterIdLst>
  <p:sldIdLst>
    <p:sldId id="521" r:id="rId15"/>
    <p:sldId id="401" r:id="rId16"/>
    <p:sldId id="526" r:id="rId17"/>
    <p:sldId id="398" r:id="rId18"/>
    <p:sldId id="359" r:id="rId19"/>
    <p:sldId id="374" r:id="rId20"/>
    <p:sldId id="528" r:id="rId21"/>
    <p:sldId id="376" r:id="rId22"/>
    <p:sldId id="369" r:id="rId23"/>
    <p:sldId id="512" r:id="rId24"/>
    <p:sldId id="513" r:id="rId25"/>
    <p:sldId id="509" r:id="rId26"/>
    <p:sldId id="515" r:id="rId27"/>
    <p:sldId id="516" r:id="rId28"/>
    <p:sldId id="517" r:id="rId29"/>
    <p:sldId id="524" r:id="rId30"/>
    <p:sldId id="523" r:id="rId31"/>
    <p:sldId id="527" r:id="rId32"/>
    <p:sldId id="529" r:id="rId33"/>
    <p:sldId id="530" r:id="rId34"/>
    <p:sldId id="531" r:id="rId35"/>
    <p:sldId id="525" r:id="rId36"/>
    <p:sldId id="532" r:id="rId37"/>
    <p:sldId id="533" r:id="rId38"/>
    <p:sldId id="522" r:id="rId39"/>
  </p:sldIdLst>
  <p:sldSz cx="9144000" cy="5143500" type="screen16x9"/>
  <p:notesSz cx="7099300" cy="10234613"/>
  <p:embeddedFontLst>
    <p:embeddedFont>
      <p:font typeface="Arial" panose="020B0604020202020204" pitchFamily="34" charset="0"/>
      <p:regular r:id="rId41"/>
      <p:bold r:id="rId42"/>
    </p:embeddedFont>
    <p:embeddedFont>
      <p:font typeface="Bahnschrift SemiBold" panose="020B0502040204020203" pitchFamily="34" charset="0"/>
      <p:bold r:id="rId43"/>
    </p:embeddedFont>
    <p:embeddedFont>
      <p:font typeface="Bahnschrift SemiBold Condensed" panose="020B0502040204020203" pitchFamily="34" charset="0"/>
      <p:bold r:id="rId44"/>
    </p:embeddedFont>
    <p:embeddedFont>
      <p:font typeface="Bahnschrift SemiCondensed" panose="020B0502040204020203" pitchFamily="34" charset="0"/>
      <p:regular r:id="rId45"/>
      <p:bold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Lato Light" panose="020F0502020204030203" pitchFamily="34" charset="0"/>
      <p:regular r:id="rId51"/>
      <p:italic r:id="rId52"/>
    </p:embeddedFont>
    <p:embeddedFont>
      <p:font typeface="Lato Regular" panose="020F0502020204030203" pitchFamily="34" charset="0"/>
      <p:regular r:id="rId53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1pPr>
    <a:lvl2pPr marL="1714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2pPr>
    <a:lvl3pPr marL="3429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3pPr>
    <a:lvl4pPr marL="51435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4pPr>
    <a:lvl5pPr marL="685800" algn="ctr" rtl="0" fontAlgn="base">
      <a:spcBef>
        <a:spcPct val="0"/>
      </a:spcBef>
      <a:spcAft>
        <a:spcPct val="0"/>
      </a:spcAft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5pPr>
    <a:lvl6pPr marL="857250" algn="l" defTabSz="171450" rtl="0" eaLnBrk="1" latinLnBrk="0" hangingPunct="1"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6pPr>
    <a:lvl7pPr marL="1028700" algn="l" defTabSz="171450" rtl="0" eaLnBrk="1" latinLnBrk="0" hangingPunct="1"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7pPr>
    <a:lvl8pPr marL="1200150" algn="l" defTabSz="171450" rtl="0" eaLnBrk="1" latinLnBrk="0" hangingPunct="1"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8pPr>
    <a:lvl9pPr marL="1371600" algn="l" defTabSz="171450" rtl="0" eaLnBrk="1" latinLnBrk="0" hangingPunct="1">
      <a:defRPr sz="2100" kern="1200">
        <a:solidFill>
          <a:srgbClr val="000000"/>
        </a:solidFill>
        <a:latin typeface="Arial" charset="0"/>
        <a:ea typeface="Arial" charset="0"/>
        <a:cs typeface="Arial" charset="0"/>
        <a:sym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Reinalter" initials="SR" lastIdx="1" clrIdx="0">
    <p:extLst>
      <p:ext uri="{19B8F6BF-5375-455C-9EA6-DF929625EA0E}">
        <p15:presenceInfo xmlns:p15="http://schemas.microsoft.com/office/powerpoint/2012/main" userId="a36d3f85b485e7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EAF37"/>
    <a:srgbClr val="C3C3C3"/>
    <a:srgbClr val="FEA621"/>
    <a:srgbClr val="FF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73918" autoAdjust="0"/>
  </p:normalViewPr>
  <p:slideViewPr>
    <p:cSldViewPr>
      <p:cViewPr varScale="1">
        <p:scale>
          <a:sx n="142" d="100"/>
          <a:sy n="142" d="100"/>
        </p:scale>
        <p:origin x="144" y="4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font" Target="fonts/font6.fntdata"/><Relationship Id="rId20" Type="http://schemas.openxmlformats.org/officeDocument/2006/relationships/slide" Target="slides/slide6.xml"/><Relationship Id="rId41" Type="http://schemas.openxmlformats.org/officeDocument/2006/relationships/font" Target="fonts/font1.fntdata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font" Target="fonts/font9.fntdata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font" Target="fonts/font4.fntdata"/><Relationship Id="rId5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585A59D-70F8-D247-82DD-BA5A6D366B3E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FA35223-E47F-1946-8A6D-4B121950A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52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14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9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35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5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65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49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37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05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55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8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481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77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63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9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53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07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Runtime-Compiled C++ code as a scripting language in the Molecule Engine:</a:t>
            </a:r>
            <a:br>
              <a:rPr lang="de-AT" dirty="0"/>
            </a:br>
            <a:r>
              <a:rPr lang="de-AT" dirty="0"/>
              <a:t>https://blog.molecular-matters.com/2013/08/27/using-runtime-compiled-c-code-as-a-scripting-language/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0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7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9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0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0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17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35223-E47F-1946-8A6D-4B121950AC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24007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38523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074943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992889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84878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08799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710253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917836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09122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34977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907288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192847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862013"/>
            <a:ext cx="1959769" cy="238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62013"/>
            <a:ext cx="5822156" cy="238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87931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115050" cy="4388644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36786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998614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585989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97126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68965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600828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74361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4400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65680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9004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137682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26614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041872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59833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1968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807374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211190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0270996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8842013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06039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80959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7148708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600983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682851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289170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75901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4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908764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1575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5131" y="1462087"/>
            <a:ext cx="1726406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64423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27164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1592466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490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054879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533833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286954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121100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9370929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4088803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8971080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31802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5563" y="1462087"/>
            <a:ext cx="1885950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69150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78076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69540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462087"/>
            <a:ext cx="3890963" cy="320516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722691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72976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763050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889554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30016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47239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9154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4002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8058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43350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34286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24798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2984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1769" y="133350"/>
            <a:ext cx="1959769" cy="453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133350"/>
            <a:ext cx="5822156" cy="453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692515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82874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0443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1626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24977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1133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157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037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45128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2138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56531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3919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3944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20413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28626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648148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  <a:prstGeom prst="rect">
            <a:avLst/>
          </a:prstGeom>
        </p:spPr>
        <p:txBody>
          <a:bodyPr vert="horz" lIns="34290" tIns="17145" rIns="34290" bIns="17145"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00972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666750"/>
            <a:ext cx="3890963" cy="3805238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61799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47423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70202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2" y="2647950"/>
            <a:ext cx="3890963" cy="595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2647950"/>
            <a:ext cx="3890963" cy="595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603584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62022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6081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36650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872524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66009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115050" cy="42660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8706057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281209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36444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235937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30460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9627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45643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92369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62669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74306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46318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78890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483724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96771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50446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74724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63724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30580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15202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57170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922219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90828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221546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83287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150"/>
            <a:ext cx="2057400" cy="3581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6115050" cy="3581400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50272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50010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38805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347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06720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132655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018726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677470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165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3304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8278558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972618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132745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0098014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0982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403696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</p:spPr>
        <p:txBody>
          <a:bodyPr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4093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46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3713" y="2586037"/>
            <a:ext cx="2324100" cy="1738313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5229228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</p:spPr>
        <p:txBody>
          <a:bodyPr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</p:spPr>
        <p:txBody>
          <a:bodyPr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034562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429741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359023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450219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584879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019277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1475" y="804862"/>
            <a:ext cx="1176338" cy="35194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2" y="804862"/>
            <a:ext cx="3471863" cy="35194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4133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 algn="ctr">
              <a:buNone/>
              <a:defRPr/>
            </a:lvl1pPr>
            <a:lvl2pPr marL="171450" indent="0" algn="ctr">
              <a:buNone/>
              <a:defRPr/>
            </a:lvl2pPr>
            <a:lvl3pPr marL="342900" indent="0" algn="ctr">
              <a:buNone/>
              <a:defRPr/>
            </a:lvl3pPr>
            <a:lvl4pPr marL="514350" indent="0" algn="ctr">
              <a:buNone/>
              <a:defRPr/>
            </a:lvl4pPr>
            <a:lvl5pPr marL="685800" indent="0" algn="ctr">
              <a:buNone/>
              <a:defRPr/>
            </a:lvl5pPr>
            <a:lvl6pPr marL="857250" indent="0" algn="ctr">
              <a:buNone/>
              <a:defRPr/>
            </a:lvl6pPr>
            <a:lvl7pPr marL="1028700" indent="0" algn="ctr">
              <a:buNone/>
              <a:defRPr/>
            </a:lvl7pPr>
            <a:lvl8pPr marL="1200150" indent="0" algn="ctr">
              <a:buNone/>
              <a:defRPr/>
            </a:lvl8pPr>
            <a:lvl9pPr marL="1371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12216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</p:spPr>
        <p:txBody>
          <a:bodyPr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</p:spPr>
        <p:txBody>
          <a:bodyPr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55564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852693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14" y="3305175"/>
            <a:ext cx="7772400" cy="1021556"/>
          </a:xfrm>
        </p:spPr>
        <p:txBody>
          <a:bodyPr anchor="t"/>
          <a:lstStyle>
            <a:lvl1pPr algn="l">
              <a:defRPr sz="1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14" y="2180034"/>
            <a:ext cx="7772400" cy="1125141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800"/>
            </a:lvl1pPr>
            <a:lvl2pPr marL="171450" indent="0">
              <a:buNone/>
              <a:defRPr sz="700"/>
            </a:lvl2pPr>
            <a:lvl3pPr marL="342900" indent="0">
              <a:buNone/>
              <a:defRPr sz="600"/>
            </a:lvl3pPr>
            <a:lvl4pPr marL="514350" indent="0">
              <a:buNone/>
              <a:defRPr sz="500"/>
            </a:lvl4pPr>
            <a:lvl5pPr marL="685800" indent="0">
              <a:buNone/>
              <a:defRPr sz="500"/>
            </a:lvl5pPr>
            <a:lvl6pPr marL="857250" indent="0">
              <a:buNone/>
              <a:defRPr sz="500"/>
            </a:lvl6pPr>
            <a:lvl7pPr marL="1028700" indent="0">
              <a:buNone/>
              <a:defRPr sz="500"/>
            </a:lvl7pPr>
            <a:lvl8pPr marL="1200150" indent="0">
              <a:buNone/>
              <a:defRPr sz="500"/>
            </a:lvl8pPr>
            <a:lvl9pPr marL="13716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6151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1200150"/>
            <a:ext cx="4086225" cy="3394472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8138168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38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38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4" y="1151335"/>
            <a:ext cx="4041576" cy="479822"/>
          </a:xfrm>
          <a:prstGeom prst="rect">
            <a:avLst/>
          </a:prstGeom>
        </p:spPr>
        <p:txBody>
          <a:bodyPr vert="horz" lIns="34290" tIns="17145" rIns="34290" bIns="17145" anchor="b"/>
          <a:lstStyle>
            <a:lvl1pPr marL="0" indent="0">
              <a:buNone/>
              <a:defRPr sz="900" b="1"/>
            </a:lvl1pPr>
            <a:lvl2pPr marL="171450" indent="0">
              <a:buNone/>
              <a:defRPr sz="800" b="1"/>
            </a:lvl2pPr>
            <a:lvl3pPr marL="342900" indent="0">
              <a:buNone/>
              <a:defRPr sz="700" b="1"/>
            </a:lvl3pPr>
            <a:lvl4pPr marL="514350" indent="0">
              <a:buNone/>
              <a:defRPr sz="600" b="1"/>
            </a:lvl4pPr>
            <a:lvl5pPr marL="685800" indent="0">
              <a:buNone/>
              <a:defRPr sz="600" b="1"/>
            </a:lvl5pPr>
            <a:lvl6pPr marL="857250" indent="0">
              <a:buNone/>
              <a:defRPr sz="600" b="1"/>
            </a:lvl6pPr>
            <a:lvl7pPr marL="1028700" indent="0">
              <a:buNone/>
              <a:defRPr sz="600" b="1"/>
            </a:lvl7pPr>
            <a:lvl8pPr marL="1200150" indent="0">
              <a:buNone/>
              <a:defRPr sz="600" b="1"/>
            </a:lvl8pPr>
            <a:lvl9pPr marL="137160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4" y="1631156"/>
            <a:ext cx="4041576" cy="2963466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9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7746285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2728606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508355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114" cy="871538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52" y="204788"/>
            <a:ext cx="5111948" cy="4389834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114" cy="351829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39257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86" y="3600450"/>
            <a:ext cx="5486400" cy="425053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86" y="459581"/>
            <a:ext cx="5486400" cy="3086100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1200"/>
            </a:lvl1pPr>
            <a:lvl2pPr marL="171450" indent="0">
              <a:buNone/>
              <a:defRPr sz="1100"/>
            </a:lvl2pPr>
            <a:lvl3pPr marL="342900" indent="0">
              <a:buNone/>
              <a:defRPr sz="900"/>
            </a:lvl3pPr>
            <a:lvl4pPr marL="514350" indent="0">
              <a:buNone/>
              <a:defRPr sz="800"/>
            </a:lvl4pPr>
            <a:lvl5pPr marL="685800" indent="0">
              <a:buNone/>
              <a:defRPr sz="800"/>
            </a:lvl5pPr>
            <a:lvl6pPr marL="857250" indent="0">
              <a:buNone/>
              <a:defRPr sz="800"/>
            </a:lvl6pPr>
            <a:lvl7pPr marL="1028700" indent="0">
              <a:buNone/>
              <a:defRPr sz="800"/>
            </a:lvl7pPr>
            <a:lvl8pPr marL="1200150" indent="0">
              <a:buNone/>
              <a:defRPr sz="800"/>
            </a:lvl8pPr>
            <a:lvl9pPr marL="1371600" indent="0">
              <a:buNone/>
              <a:defRPr sz="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86" y="4025503"/>
            <a:ext cx="5486400" cy="6036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0" indent="0">
              <a:buNone/>
              <a:defRPr sz="500"/>
            </a:lvl1pPr>
            <a:lvl2pPr marL="171450" indent="0">
              <a:buNone/>
              <a:defRPr sz="500"/>
            </a:lvl2pPr>
            <a:lvl3pPr marL="342900" indent="0">
              <a:buNone/>
              <a:defRPr sz="400"/>
            </a:lvl3pPr>
            <a:lvl4pPr marL="514350" indent="0">
              <a:buNone/>
              <a:defRPr sz="300"/>
            </a:lvl4pPr>
            <a:lvl5pPr marL="685800" indent="0">
              <a:buNone/>
              <a:defRPr sz="300"/>
            </a:lvl5pPr>
            <a:lvl6pPr marL="857250" indent="0">
              <a:buNone/>
              <a:defRPr sz="300"/>
            </a:lvl6pPr>
            <a:lvl7pPr marL="1028700" indent="0">
              <a:buNone/>
              <a:defRPr sz="300"/>
            </a:lvl7pPr>
            <a:lvl8pPr marL="1200150" indent="0">
              <a:buNone/>
              <a:defRPr sz="300"/>
            </a:lvl8pPr>
            <a:lvl9pPr marL="137160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823558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67548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3350"/>
            <a:ext cx="2057400" cy="4461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"/>
            <a:ext cx="6115050" cy="4461272"/>
          </a:xfrm>
          <a:prstGeom prst="rect">
            <a:avLst/>
          </a:prstGeom>
        </p:spPr>
        <p:txBody>
          <a:bodyPr vert="eaVert" lIns="34290" tIns="17145" rIns="34290" bIns="1714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81227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62012"/>
            <a:ext cx="7839075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647950"/>
            <a:ext cx="783907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4191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5788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52475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919163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858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361950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28638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695325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862013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28700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00150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371600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543050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14500" indent="-2619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1575" y="1462087"/>
            <a:ext cx="3509963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2" y="1462087"/>
            <a:ext cx="3829050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3619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28638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695325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862013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287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001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3716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54305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14500" indent="-261938" algn="l" rtl="0" fontAlgn="base">
        <a:spcBef>
          <a:spcPts val="2588"/>
        </a:spcBef>
        <a:spcAft>
          <a:spcPct val="0"/>
        </a:spcAft>
        <a:buSzPct val="171000"/>
        <a:buFont typeface="Arial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33350"/>
            <a:ext cx="7839075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1462087"/>
            <a:ext cx="7839075" cy="32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4000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66738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33425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900113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668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382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097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5811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526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1566863"/>
            <a:ext cx="78390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666750"/>
            <a:ext cx="7839075" cy="380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400050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66738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33425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900113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66800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38250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09700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581150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52600" indent="-300038" algn="l" rtl="0" fontAlgn="base">
        <a:spcBef>
          <a:spcPts val="2738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3886200"/>
            <a:ext cx="78390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52463" y="804862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2463" y="2586037"/>
            <a:ext cx="47053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17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3450" y="133350"/>
            <a:ext cx="72771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050" tIns="19050" rIns="19050" bIns="190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5pPr>
      <a:lvl6pPr marL="1714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6pPr>
      <a:lvl7pPr marL="3429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7pPr>
      <a:lvl8pPr marL="514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8pPr>
      <a:lvl9pPr marL="685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Arial" charset="0"/>
          <a:cs typeface="Arial" charset="0"/>
          <a:sym typeface="Arial" charset="0"/>
        </a:defRPr>
      </a:lvl9pPr>
    </p:titleStyle>
    <p:bodyStyle>
      <a:lvl1pPr marL="4191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585788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752475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919163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0858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12573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14287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160020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1771650" indent="-300038" algn="l" rtl="0" fontAlgn="base">
        <a:spcBef>
          <a:spcPts val="1950"/>
        </a:spcBef>
        <a:spcAft>
          <a:spcPct val="0"/>
        </a:spcAft>
        <a:buSzPct val="171000"/>
        <a:buFont typeface="Arial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143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72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287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0015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algn="l" defTabSz="171450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/>
          </p:cNvSpPr>
          <p:nvPr/>
        </p:nvSpPr>
        <p:spPr bwMode="auto">
          <a:xfrm>
            <a:off x="0" y="267494"/>
            <a:ext cx="9144000" cy="462915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213247" y="1933576"/>
            <a:ext cx="7319495" cy="1812134"/>
            <a:chOff x="62" y="0"/>
            <a:chExt cx="8722" cy="3043"/>
          </a:xfrm>
        </p:grpSpPr>
        <p:sp>
          <p:nvSpPr>
            <p:cNvPr id="21508" name="Rectangle 4"/>
            <p:cNvSpPr>
              <a:spLocks/>
            </p:cNvSpPr>
            <p:nvPr/>
          </p:nvSpPr>
          <p:spPr bwMode="auto">
            <a:xfrm>
              <a:off x="67" y="260"/>
              <a:ext cx="8717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>
                <a:lnSpc>
                  <a:spcPct val="80000"/>
                </a:lnSpc>
              </a:pPr>
              <a:r>
                <a:rPr lang="en-US" sz="3800" dirty="0">
                  <a:solidFill>
                    <a:srgbClr val="FEA621"/>
                  </a:solidFill>
                  <a:latin typeface="Bahnschrift SemiBold Condensed" panose="020B0502040204020203" pitchFamily="34" charset="0"/>
                  <a:cs typeface="Arial" panose="020B0604020202020204" pitchFamily="34" charset="0"/>
                </a:rPr>
                <a:t>SUPERCHARGE YOUR WORKFLOW</a:t>
              </a:r>
              <a:br>
                <a:rPr lang="en-US" sz="3800" dirty="0">
                  <a:solidFill>
                    <a:srgbClr val="FEA621"/>
                  </a:solidFill>
                  <a:latin typeface="Bahnschrift SemiBold Condensed" panose="020B0502040204020203" pitchFamily="34" charset="0"/>
                  <a:cs typeface="Arial" panose="020B0604020202020204" pitchFamily="34" charset="0"/>
                </a:rPr>
              </a:br>
              <a:r>
                <a:rPr lang="en-US" sz="3800" dirty="0">
                  <a:solidFill>
                    <a:srgbClr val="FBFBFB"/>
                  </a:solidFill>
                  <a:latin typeface="Bahnschrift SemiBold Condensed" panose="020B0502040204020203" pitchFamily="34" charset="0"/>
                  <a:cs typeface="Arial" panose="020B0604020202020204" pitchFamily="34" charset="0"/>
                </a:rPr>
                <a:t>USING LIVE++</a:t>
              </a:r>
            </a:p>
          </p:txBody>
        </p:sp>
        <p:sp>
          <p:nvSpPr>
            <p:cNvPr id="21509" name="Rectangle 5"/>
            <p:cNvSpPr>
              <a:spLocks/>
            </p:cNvSpPr>
            <p:nvPr/>
          </p:nvSpPr>
          <p:spPr bwMode="auto">
            <a:xfrm>
              <a:off x="62" y="1779"/>
              <a:ext cx="5032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l"/>
              <a:r>
                <a:rPr lang="en-US" sz="1400" b="1" dirty="0">
                  <a:solidFill>
                    <a:srgbClr val="FFFFFF"/>
                  </a:solidFill>
                  <a:latin typeface="Lato Light" charset="0"/>
                  <a:cs typeface="Lato Light" charset="0"/>
                  <a:sym typeface="Lato Light" charset="0"/>
                </a:rPr>
                <a:t>Mojang Stockholm</a:t>
              </a:r>
            </a:p>
            <a:p>
              <a:pPr algn="l"/>
              <a:r>
                <a:rPr lang="en-US" sz="1400" dirty="0">
                  <a:solidFill>
                    <a:srgbClr val="FFFFFF"/>
                  </a:solidFill>
                  <a:latin typeface="Lato Light" charset="0"/>
                  <a:cs typeface="Lato Light" charset="0"/>
                  <a:sym typeface="Lato Light" charset="0"/>
                </a:rPr>
                <a:t>October 23, 2025</a:t>
              </a:r>
            </a:p>
          </p:txBody>
        </p:sp>
        <p:sp>
          <p:nvSpPr>
            <p:cNvPr id="21510" name="Line 6"/>
            <p:cNvSpPr>
              <a:spLocks noChangeShapeType="1"/>
            </p:cNvSpPr>
            <p:nvPr/>
          </p:nvSpPr>
          <p:spPr bwMode="auto">
            <a:xfrm>
              <a:off x="62" y="0"/>
              <a:ext cx="4815" cy="0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800"/>
            </a:p>
          </p:txBody>
        </p:sp>
      </p:grp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213248" y="3967163"/>
            <a:ext cx="6880027" cy="0"/>
          </a:xfrm>
          <a:prstGeom prst="line">
            <a:avLst/>
          </a:prstGeom>
          <a:noFill/>
          <a:ln w="12700" cap="flat">
            <a:solidFill>
              <a:srgbClr val="80808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1512" name="Rectangle 8"/>
          <p:cNvSpPr>
            <a:spLocks/>
          </p:cNvSpPr>
          <p:nvPr/>
        </p:nvSpPr>
        <p:spPr bwMode="auto">
          <a:xfrm>
            <a:off x="3059832" y="4067175"/>
            <a:ext cx="503165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 dirty="0">
                <a:solidFill>
                  <a:srgbClr val="FFFFFF"/>
                </a:solidFill>
                <a:latin typeface="Lato Regular" charset="0"/>
                <a:cs typeface="Lato Regular" charset="0"/>
                <a:sym typeface="Lato Regular" charset="0"/>
              </a:rPr>
              <a:t>Stefan </a:t>
            </a:r>
            <a:r>
              <a:rPr lang="en-US" sz="1200" dirty="0" err="1">
                <a:solidFill>
                  <a:srgbClr val="FFFFFF"/>
                </a:solidFill>
                <a:latin typeface="Lato Regular" charset="0"/>
                <a:cs typeface="Lato Regular" charset="0"/>
                <a:sym typeface="Lato Regular" charset="0"/>
              </a:rPr>
              <a:t>Reinalter</a:t>
            </a:r>
            <a:r>
              <a:rPr lang="en-US" sz="1200" dirty="0">
                <a:solidFill>
                  <a:srgbClr val="FFFFFF"/>
                </a:solidFill>
                <a:latin typeface="Lato Regular" charset="0"/>
                <a:cs typeface="Lato Regular" charset="0"/>
                <a:sym typeface="Lato Regular" charset="0"/>
              </a:rPr>
              <a:t>, MSc – Founder/CTO @ Molecular Matters GmbH</a:t>
            </a:r>
            <a:br>
              <a:rPr lang="en-US" sz="1200" dirty="0">
                <a:solidFill>
                  <a:srgbClr val="FFFFFF"/>
                </a:solidFill>
                <a:latin typeface="Lato Regular" charset="0"/>
                <a:cs typeface="Lato Regular" charset="0"/>
                <a:sym typeface="Lato Regular" charset="0"/>
              </a:rPr>
            </a:br>
            <a:r>
              <a:rPr lang="en-US" sz="1200" dirty="0">
                <a:solidFill>
                  <a:srgbClr val="FEA621"/>
                </a:solidFill>
                <a:latin typeface="Lato Regular" charset="0"/>
                <a:cs typeface="Lato Regular" charset="0"/>
                <a:sym typeface="Lato Regular" charset="0"/>
              </a:rPr>
              <a:t>https://liveplusplus.tech</a:t>
            </a:r>
          </a:p>
        </p:txBody>
      </p:sp>
      <p:sp>
        <p:nvSpPr>
          <p:cNvPr id="21515" name="Rectangle 11"/>
          <p:cNvSpPr>
            <a:spLocks/>
          </p:cNvSpPr>
          <p:nvPr/>
        </p:nvSpPr>
        <p:spPr bwMode="auto">
          <a:xfrm>
            <a:off x="1214438" y="2"/>
            <a:ext cx="2867025" cy="267295"/>
          </a:xfrm>
          <a:prstGeom prst="rect">
            <a:avLst/>
          </a:prstGeom>
          <a:solidFill>
            <a:srgbClr val="FFA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1219199" y="4896646"/>
            <a:ext cx="2867025" cy="246855"/>
          </a:xfrm>
          <a:prstGeom prst="rect">
            <a:avLst/>
          </a:prstGeom>
          <a:solidFill>
            <a:srgbClr val="FFAF00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1800"/>
          </a:p>
        </p:txBody>
      </p:sp>
      <p:grpSp>
        <p:nvGrpSpPr>
          <p:cNvPr id="14" name="Group 13"/>
          <p:cNvGrpSpPr/>
          <p:nvPr/>
        </p:nvGrpSpPr>
        <p:grpSpPr>
          <a:xfrm>
            <a:off x="1213247" y="843932"/>
            <a:ext cx="2219410" cy="863339"/>
            <a:chOff x="1192972" y="849114"/>
            <a:chExt cx="2219410" cy="86333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972" y="852915"/>
              <a:ext cx="2199136" cy="8595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246" y="849114"/>
              <a:ext cx="2199136" cy="859538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DAFF6135-C8D2-4BFC-9AB5-3DEF7E12C2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8207" y="2143973"/>
            <a:ext cx="1608963" cy="161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HOT-RELOAD: FEATURE ITERATION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2"/>
            <a:ext cx="8496943" cy="391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Feature iteration with hot-reload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1) Start application, load state (e.g. scene, saved game, etc.) 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2) Test gameplay, rendering, run tests, etc.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3) Close application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4) Make changes, add code/tests, compile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5) Link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Repeat </a:t>
            </a: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step 2 &amp; step 4 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only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Massive time saver, even more for multi-process or networked apps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 demo!</a:t>
            </a:r>
          </a:p>
        </p:txBody>
      </p:sp>
    </p:spTree>
    <p:extLst>
      <p:ext uri="{BB962C8B-B14F-4D97-AF65-F5344CB8AC3E}">
        <p14:creationId xmlns:p14="http://schemas.microsoft.com/office/powerpoint/2010/main" val="24591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HOT-RE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A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R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endParaRPr lang="en-US" sz="2800" dirty="0">
              <a:solidFill>
                <a:srgbClr val="FEAF37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3"/>
            <a:ext cx="84969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Additional bonus with Hot-Restart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Make changes to startup/initialization code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Hot-Reload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Hot-Restart without linking</a:t>
            </a:r>
          </a:p>
          <a:p>
            <a:pPr marL="685800" lvl="2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Patched code injected during Live++ startup</a:t>
            </a:r>
          </a:p>
          <a:p>
            <a:pPr marL="685800" lvl="2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 demo!</a:t>
            </a:r>
          </a:p>
        </p:txBody>
      </p:sp>
    </p:spTree>
    <p:extLst>
      <p:ext uri="{BB962C8B-B14F-4D97-AF65-F5344CB8AC3E}">
        <p14:creationId xmlns:p14="http://schemas.microsoft.com/office/powerpoint/2010/main" val="28446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HOT-RELOAD: OPTIMIZATION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3"/>
            <a:ext cx="84969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Typical optimization loop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1) Start application, load state (e.g. scene, saved game, etc.) 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2) Profile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3) Close application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4) Make changes, test hypotheses, compile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5) Link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Repeat </a:t>
            </a: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all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steps</a:t>
            </a:r>
          </a:p>
        </p:txBody>
      </p:sp>
    </p:spTree>
    <p:extLst>
      <p:ext uri="{BB962C8B-B14F-4D97-AF65-F5344CB8AC3E}">
        <p14:creationId xmlns:p14="http://schemas.microsoft.com/office/powerpoint/2010/main" val="2825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HOT-RELOAD: OPTIMIZATION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rgbClr val="FEAF37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2"/>
            <a:ext cx="8496943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Optimization loop with hot-reload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1) Start application, load state (e.g. scene, saved game, etc.) 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2) Profile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3) Close application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4) Make changes, test hypotheses, compile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strike="sngStrike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5) Link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Repeat </a:t>
            </a: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step 2 &amp; step 4 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only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 demo!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HOT-FIX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2"/>
            <a:ext cx="8496943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Fatal application errors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Division by zero, access violation, etc.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Recover on-the-fly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Make changes, hot-reload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Disable/ignore instruction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Leave function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Ignore exception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Supports stack unwinding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 demo!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A78566C-6E8D-4AC4-BB7C-601A03EA5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028933"/>
            <a:ext cx="4752528" cy="263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HOT-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D</a:t>
            </a: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EOPTIMIZE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2"/>
            <a:ext cx="8496943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Debug builds often too slow on AAA projects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Optimized builds used during development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Lack debug information, functions are 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inlined</a:t>
            </a:r>
            <a:endParaRPr lang="en-US" sz="2000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Deoptimize code on-the-fly instead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Deoptimize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Debug and make changes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Hot-reload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Return to optimized state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 demo!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2C89E0B-900A-4B36-B024-E3A6ED11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908763"/>
            <a:ext cx="4896544" cy="17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/>
        </p:nvSpPr>
        <p:spPr bwMode="auto">
          <a:xfrm>
            <a:off x="1493044" y="1895475"/>
            <a:ext cx="6181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F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</a:t>
            </a: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t</a:t>
            </a: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u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r</a:t>
            </a: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</a:t>
            </a:r>
            <a:endParaRPr lang="en-US" sz="5600" dirty="0">
              <a:solidFill>
                <a:srgbClr val="FFFFFF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8935" y="2752725"/>
            <a:ext cx="7164586" cy="0"/>
          </a:xfrm>
          <a:prstGeom prst="line">
            <a:avLst/>
          </a:prstGeom>
          <a:noFill/>
          <a:ln w="12700" cap="flat">
            <a:solidFill>
              <a:srgbClr val="FEAF3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4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FEATURES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: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O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O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K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endParaRPr lang="en-US" sz="2800" dirty="0">
              <a:solidFill>
                <a:srgbClr val="FEAF37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3"/>
            <a:ext cx="84969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Pre- &amp; post-compile hooks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Compile start/success/error hooks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Link start/success/error hooks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Allow for deeper integration into engine or game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Pre- &amp; post-patch hooks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Serialization for supporting memory layout changes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 demo!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95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FEATURES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: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U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N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Y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PLITTING</a:t>
            </a:r>
            <a:endParaRPr lang="en-US" sz="2800" dirty="0">
              <a:solidFill>
                <a:srgbClr val="FEAF37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2"/>
            <a:ext cx="8496943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Projects often use unity files/buckets to combat compile times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Compile times improve by reducing redundancy (#includes, templates)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Great boon for full builds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Hurt your iterative/incremental builds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Live++ can split unity buckets on-the-fly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First hot-reload splits into individual translation units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Subsequent hot-reloads compile single translation units only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 demo!</a:t>
            </a:r>
          </a:p>
        </p:txBody>
      </p:sp>
    </p:spTree>
    <p:extLst>
      <p:ext uri="{BB962C8B-B14F-4D97-AF65-F5344CB8AC3E}">
        <p14:creationId xmlns:p14="http://schemas.microsoft.com/office/powerpoint/2010/main" val="37930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FEATURES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: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U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N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Y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PLITTING</a:t>
            </a:r>
            <a:endParaRPr lang="en-US" sz="2800" dirty="0">
              <a:solidFill>
                <a:srgbClr val="FEAF37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E16BA-6DCD-4100-96C8-04820A021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57" y="1278456"/>
            <a:ext cx="8859486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9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INTRODUCTION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8" y="748111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1800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9" y="1059583"/>
            <a:ext cx="84969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892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Stefan </a:t>
            </a:r>
            <a:r>
              <a:rPr lang="en-US" sz="2000" dirty="0" err="1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Reinalter</a:t>
            </a:r>
            <a:b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Founder/CTO/wearer of many hats @ Molecular Matters</a:t>
            </a:r>
          </a:p>
          <a:p>
            <a:pPr marL="342892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Started in the games industry in 2003 during Xbox/PS2 era</a:t>
            </a:r>
          </a:p>
          <a:p>
            <a:pPr marL="342892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Founded Molecular Matters in 2011</a:t>
            </a:r>
          </a:p>
          <a:p>
            <a:pPr marL="68579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Worked on my own engine and a real-time radiosity solution</a:t>
            </a:r>
          </a:p>
          <a:p>
            <a:pPr marL="68579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Freelance work</a:t>
            </a:r>
          </a:p>
          <a:p>
            <a:pPr marL="68579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Started teaching, blogging, writing for </a:t>
            </a:r>
            <a:r>
              <a:rPr lang="en-US" sz="2000" dirty="0" err="1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AltDevBlogADay</a:t>
            </a:r>
            <a:endParaRPr lang="en-US" sz="2000" dirty="0"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  <a:p>
            <a:pPr marL="68579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Contributed to Game Engine Gems 3</a:t>
            </a:r>
          </a:p>
        </p:txBody>
      </p:sp>
    </p:spTree>
    <p:extLst>
      <p:ext uri="{BB962C8B-B14F-4D97-AF65-F5344CB8AC3E}">
        <p14:creationId xmlns:p14="http://schemas.microsoft.com/office/powerpoint/2010/main" val="211765788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FEATURES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: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U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N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Y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PLITTING</a:t>
            </a:r>
            <a:endParaRPr lang="en-US" sz="2800" dirty="0">
              <a:solidFill>
                <a:srgbClr val="FEAF37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18D1A-1290-4289-AEF0-680DB0F43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83" y="1131590"/>
            <a:ext cx="8659433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FEATURES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: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U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N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Y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PLITTING</a:t>
            </a:r>
            <a:endParaRPr lang="en-US" sz="2800" dirty="0">
              <a:solidFill>
                <a:srgbClr val="FEAF37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481254-7E15-4BDF-A81A-BFF322FD07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560" y="961486"/>
            <a:ext cx="7952880" cy="391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3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7632848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FEATURES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: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D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E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D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C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A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E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D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U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P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P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O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R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F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O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R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V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ISUAL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S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T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U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D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O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A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N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D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R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I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D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E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R</a:t>
            </a:r>
            <a:endParaRPr lang="en-US" sz="2800" dirty="0">
              <a:solidFill>
                <a:srgbClr val="FEAF37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3"/>
            <a:ext cx="84969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Double-click on warning/error in Live++ Broker UI: Go to file &amp; line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Debugger automation when hot-reloading while process is halted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Debugger automation when hot-restarting a process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Shortcut for toggling optimizations of the currently open file in the IDE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All of these work from out-of-process, </a:t>
            </a: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no extension required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Visual Studio: uses 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EnvDTE</a:t>
            </a:r>
            <a:endParaRPr lang="en-US" sz="2000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Rider: uses an internal protocol built in collaboration with JetBrains</a:t>
            </a:r>
          </a:p>
        </p:txBody>
      </p:sp>
    </p:spTree>
    <p:extLst>
      <p:ext uri="{BB962C8B-B14F-4D97-AF65-F5344CB8AC3E}">
        <p14:creationId xmlns:p14="http://schemas.microsoft.com/office/powerpoint/2010/main" val="13445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/>
        </p:nvSpPr>
        <p:spPr bwMode="auto">
          <a:xfrm>
            <a:off x="1493044" y="1895475"/>
            <a:ext cx="6181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R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</a:t>
            </a: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d</a:t>
            </a: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m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</a:t>
            </a: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p</a:t>
            </a:r>
            <a:endParaRPr lang="en-US" sz="5600" dirty="0">
              <a:solidFill>
                <a:srgbClr val="FFFFFF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8935" y="2752725"/>
            <a:ext cx="7164586" cy="0"/>
          </a:xfrm>
          <a:prstGeom prst="line">
            <a:avLst/>
          </a:prstGeom>
          <a:noFill/>
          <a:ln w="12700" cap="flat">
            <a:solidFill>
              <a:srgbClr val="FEAF3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6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ROADMAP</a:t>
            </a: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3"/>
            <a:ext cx="84969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2026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Support for Linux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Support for Switch 2 (?)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2026/2027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Several ideas for Live++ 3.0</a:t>
            </a:r>
          </a:p>
          <a:p>
            <a:pPr marL="685800" lvl="2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Hot-Redirect/Hot-Detour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Working on something entirely new that perfectly complements Live++</a:t>
            </a:r>
            <a:endParaRPr lang="en-US" sz="2000" b="1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2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/>
          </p:cNvSpPr>
          <p:nvPr/>
        </p:nvSpPr>
        <p:spPr bwMode="auto">
          <a:xfrm>
            <a:off x="0" y="267494"/>
            <a:ext cx="9144000" cy="4629150"/>
          </a:xfrm>
          <a:prstGeom prst="rect">
            <a:avLst/>
          </a:prstGeom>
          <a:solidFill>
            <a:srgbClr val="000000">
              <a:alpha val="75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629" name="Rectangle 13"/>
          <p:cNvSpPr>
            <a:spLocks/>
          </p:cNvSpPr>
          <p:nvPr/>
        </p:nvSpPr>
        <p:spPr bwMode="auto">
          <a:xfrm>
            <a:off x="2178845" y="1907382"/>
            <a:ext cx="5719763" cy="42863"/>
          </a:xfrm>
          <a:prstGeom prst="rect">
            <a:avLst/>
          </a:prstGeom>
          <a:solidFill>
            <a:srgbClr val="FEA621"/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1800">
              <a:solidFill>
                <a:srgbClr val="FEA621"/>
              </a:solidFill>
            </a:endParaRPr>
          </a:p>
        </p:txBody>
      </p:sp>
      <p:sp>
        <p:nvSpPr>
          <p:cNvPr id="111630" name="Rectangle 14"/>
          <p:cNvSpPr>
            <a:spLocks/>
          </p:cNvSpPr>
          <p:nvPr/>
        </p:nvSpPr>
        <p:spPr bwMode="auto">
          <a:xfrm>
            <a:off x="1164431" y="695325"/>
            <a:ext cx="1866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70000"/>
              </a:lnSpc>
            </a:pPr>
            <a:r>
              <a:rPr lang="en-US" sz="3800" dirty="0">
                <a:solidFill>
                  <a:srgbClr val="FEA621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THANK</a:t>
            </a:r>
          </a:p>
          <a:p>
            <a:pPr algn="l">
              <a:lnSpc>
                <a:spcPct val="70000"/>
              </a:lnSpc>
            </a:pPr>
            <a:r>
              <a:rPr lang="en-US" sz="3800" dirty="0">
                <a:solidFill>
                  <a:srgbClr val="FBFBFB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YOU!</a:t>
            </a:r>
          </a:p>
        </p:txBody>
      </p:sp>
      <p:sp>
        <p:nvSpPr>
          <p:cNvPr id="111638" name="Rectangle 22"/>
          <p:cNvSpPr>
            <a:spLocks/>
          </p:cNvSpPr>
          <p:nvPr/>
        </p:nvSpPr>
        <p:spPr bwMode="auto">
          <a:xfrm>
            <a:off x="4978252" y="2911436"/>
            <a:ext cx="2920356" cy="74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X (Twitter)</a:t>
            </a:r>
            <a:br>
              <a:rPr lang="en-US" sz="1100" b="1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</a:br>
            <a: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molecularmusing</a:t>
            </a:r>
            <a:b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</a:br>
            <a: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liveplusplus</a:t>
            </a:r>
            <a:endParaRPr lang="en-US" sz="1100" dirty="0">
              <a:solidFill>
                <a:schemeClr val="bg1"/>
              </a:solidFill>
              <a:latin typeface="Lato Regular" charset="0"/>
              <a:cs typeface="Lato Regular" charset="0"/>
              <a:sym typeface="Lato Regular" charset="0"/>
            </a:endParaRPr>
          </a:p>
        </p:txBody>
      </p:sp>
      <p:sp>
        <p:nvSpPr>
          <p:cNvPr id="111640" name="Rectangle 24"/>
          <p:cNvSpPr>
            <a:spLocks/>
          </p:cNvSpPr>
          <p:nvPr/>
        </p:nvSpPr>
        <p:spPr bwMode="auto">
          <a:xfrm>
            <a:off x="2178845" y="3879057"/>
            <a:ext cx="5719763" cy="42863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rgbClr val="FD82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2178844" y="4024551"/>
            <a:ext cx="279940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1200" dirty="0">
                <a:solidFill>
                  <a:srgbClr val="FEA621"/>
                </a:solidFill>
                <a:latin typeface="Lato Regular" charset="0"/>
                <a:cs typeface="Lato Regular" charset="0"/>
                <a:sym typeface="Lato Regular" charset="0"/>
              </a:rPr>
              <a:t>https://molecular-matters.com</a:t>
            </a:r>
          </a:p>
        </p:txBody>
      </p:sp>
      <p:sp>
        <p:nvSpPr>
          <p:cNvPr id="21" name="Rectangle 11"/>
          <p:cNvSpPr>
            <a:spLocks/>
          </p:cNvSpPr>
          <p:nvPr/>
        </p:nvSpPr>
        <p:spPr bwMode="auto">
          <a:xfrm>
            <a:off x="1214438" y="2"/>
            <a:ext cx="2867025" cy="26729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sp>
        <p:nvSpPr>
          <p:cNvPr id="22" name="Rectangle 21"/>
          <p:cNvSpPr>
            <a:spLocks/>
          </p:cNvSpPr>
          <p:nvPr/>
        </p:nvSpPr>
        <p:spPr bwMode="auto">
          <a:xfrm>
            <a:off x="1219199" y="4896646"/>
            <a:ext cx="2867025" cy="24685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800"/>
          </a:p>
        </p:txBody>
      </p:sp>
      <p:grpSp>
        <p:nvGrpSpPr>
          <p:cNvPr id="23" name="Group 22"/>
          <p:cNvGrpSpPr/>
          <p:nvPr/>
        </p:nvGrpSpPr>
        <p:grpSpPr>
          <a:xfrm>
            <a:off x="5679198" y="876602"/>
            <a:ext cx="2219410" cy="863339"/>
            <a:chOff x="1192972" y="849114"/>
            <a:chExt cx="2219410" cy="86333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2972" y="852915"/>
              <a:ext cx="2199136" cy="85953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246" y="849114"/>
              <a:ext cx="2199136" cy="859538"/>
            </a:xfrm>
            <a:prstGeom prst="rect">
              <a:avLst/>
            </a:prstGeom>
          </p:spPr>
        </p:pic>
      </p:grpSp>
      <p:sp>
        <p:nvSpPr>
          <p:cNvPr id="28" name="Rectangle 22">
            <a:extLst>
              <a:ext uri="{FF2B5EF4-FFF2-40B4-BE49-F238E27FC236}">
                <a16:creationId xmlns:a16="http://schemas.microsoft.com/office/drawing/2014/main" id="{C78FF6C5-428F-4792-8115-3C7B200B7643}"/>
              </a:ext>
            </a:extLst>
          </p:cNvPr>
          <p:cNvSpPr>
            <a:spLocks/>
          </p:cNvSpPr>
          <p:nvPr/>
        </p:nvSpPr>
        <p:spPr bwMode="auto">
          <a:xfrm>
            <a:off x="3491880" y="2043474"/>
            <a:ext cx="2880320" cy="74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Mastodon</a:t>
            </a:r>
          </a:p>
          <a:p>
            <a: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molecularmusing@mastodon.gamedev.place</a:t>
            </a:r>
            <a:endParaRPr lang="en-US" sz="1100" dirty="0">
              <a:solidFill>
                <a:schemeClr val="bg1"/>
              </a:solidFill>
              <a:latin typeface="Lato Regular" charset="0"/>
              <a:cs typeface="Lato Regular" charset="0"/>
              <a:sym typeface="Lato Regular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liveplusplus@mastodon.gamedev.place</a:t>
            </a:r>
            <a:endParaRPr lang="en-US" sz="1100" dirty="0">
              <a:solidFill>
                <a:schemeClr val="bg1"/>
              </a:solidFill>
              <a:latin typeface="Lato Regular" charset="0"/>
              <a:cs typeface="Lato Regular" charset="0"/>
              <a:sym typeface="Lato Regular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017E6811-55F1-42E4-97A9-909D7C61DF2B}"/>
              </a:ext>
            </a:extLst>
          </p:cNvPr>
          <p:cNvSpPr>
            <a:spLocks/>
          </p:cNvSpPr>
          <p:nvPr/>
        </p:nvSpPr>
        <p:spPr bwMode="auto">
          <a:xfrm>
            <a:off x="2178844" y="2908001"/>
            <a:ext cx="2753196" cy="74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100" b="1" dirty="0" err="1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Bluesky</a:t>
            </a:r>
            <a:b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</a:br>
            <a: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molecularmusing.bsky.social</a:t>
            </a:r>
            <a:endParaRPr lang="en-US" sz="1100" dirty="0">
              <a:solidFill>
                <a:schemeClr val="bg1"/>
              </a:solidFill>
              <a:latin typeface="Lato Regular" charset="0"/>
              <a:cs typeface="Lato Regular" charset="0"/>
              <a:sym typeface="Lato Regular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@</a:t>
            </a:r>
            <a:r>
              <a:rPr lang="en-US" sz="1100" dirty="0" err="1">
                <a:solidFill>
                  <a:schemeClr val="bg1"/>
                </a:solidFill>
                <a:latin typeface="Lato Regular" charset="0"/>
                <a:cs typeface="Lato Regular" charset="0"/>
                <a:sym typeface="Lato Regular" charset="0"/>
              </a:rPr>
              <a:t>liveplusplus.bsky.social</a:t>
            </a:r>
            <a:endParaRPr lang="en-US" sz="1100" dirty="0">
              <a:solidFill>
                <a:schemeClr val="bg1"/>
              </a:solidFill>
              <a:latin typeface="Lato Regular" charset="0"/>
              <a:cs typeface="Lato Regular" charset="0"/>
              <a:sym typeface="Lato Regular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9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WHY CREATE LIVE++?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Bahnschrift SemiBold 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8" y="748111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1800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9" y="1059583"/>
            <a:ext cx="849694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892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Spent many hours waiting for compiler &amp; linker during Xbox/PS/Wii era</a:t>
            </a:r>
          </a:p>
          <a:p>
            <a:pPr marL="51434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Change a single line, compile (~3s), link (up to 1m)</a:t>
            </a:r>
          </a:p>
          <a:p>
            <a:pPr marL="51434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Start debugger on console target (~10s)</a:t>
            </a:r>
          </a:p>
          <a:p>
            <a:pPr marL="51434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Go to previous game state (&gt;1m)</a:t>
            </a:r>
          </a:p>
          <a:p>
            <a:pPr marL="342892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Introduced runtime-compiled C++ code in Molecule Engine in 2013</a:t>
            </a:r>
          </a:p>
          <a:p>
            <a:pPr marL="51434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Replaced scripting, code was written with this in mind from Day 1</a:t>
            </a:r>
          </a:p>
          <a:p>
            <a:pPr marL="514342" lvl="1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Used in “The Lion’s Song” (Windows, macOS, Switch, Android, iOS)</a:t>
            </a:r>
          </a:p>
          <a:p>
            <a:pPr marL="342892" indent="-342892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Live++ is the answer to this, but </a:t>
            </a:r>
            <a:r>
              <a:rPr lang="en-US" sz="2000" b="1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completely generic</a:t>
            </a:r>
            <a:r>
              <a:rPr lang="en-US" sz="2000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and </a:t>
            </a:r>
            <a:r>
              <a:rPr lang="en-US" sz="2000" b="1" dirty="0"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standalone</a:t>
            </a:r>
          </a:p>
        </p:txBody>
      </p:sp>
    </p:spTree>
    <p:extLst>
      <p:ext uri="{BB962C8B-B14F-4D97-AF65-F5344CB8AC3E}">
        <p14:creationId xmlns:p14="http://schemas.microsoft.com/office/powerpoint/2010/main" val="782938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/>
        </p:nvSpPr>
        <p:spPr bwMode="auto">
          <a:xfrm>
            <a:off x="1493044" y="1895475"/>
            <a:ext cx="6181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Overview</a:t>
            </a:r>
            <a:endParaRPr lang="en-US" sz="5600" dirty="0">
              <a:solidFill>
                <a:srgbClr val="FFFFFF"/>
              </a:solidFill>
              <a:latin typeface="Bahnschrift SemiBol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8935" y="2752725"/>
            <a:ext cx="7164586" cy="0"/>
          </a:xfrm>
          <a:prstGeom prst="line">
            <a:avLst/>
          </a:prstGeom>
          <a:noFill/>
          <a:ln w="12700" cap="flat">
            <a:solidFill>
              <a:srgbClr val="FEAF3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L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V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E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++ 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O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V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E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R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V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I</a:t>
            </a:r>
            <a:r>
              <a:rPr lang="de-DE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E</a:t>
            </a:r>
            <a:r>
              <a:rPr lang="en-AT" sz="2800" dirty="0">
                <a:solidFill>
                  <a:srgbClr val="FEAF37"/>
                </a:solidFill>
                <a:latin typeface="Bahnschrift SemiBold Condensed" panose="020B0502040204020203" pitchFamily="34" charset="0"/>
                <a:cs typeface="Arial" panose="020B0604020202020204" pitchFamily="34" charset="0"/>
              </a:rPr>
              <a:t>W</a:t>
            </a: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2"/>
            <a:ext cx="8496943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Launched March 2018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Generic, works on any kind of C &amp; C++ code </a:t>
            </a: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without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modifications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IDE agnostic (Visual Studio, VS Code, 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CLion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Rider, Sublime Text, ...)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Project setup agnostic (.exe, .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dll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.lib, 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makefiles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...)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Toolchain and build system agnostic (MSVC, clang, 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lld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CMake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ninja, ...)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Multi-process editing (e.g. client &amp; server, multiple platforms)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Networked editing (e.g. multiplayer games)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Supports Windows, Xbox One, Xbox Series X|S, PlayStation 4 &amp; 5</a:t>
            </a:r>
          </a:p>
        </p:txBody>
      </p:sp>
    </p:spTree>
    <p:extLst>
      <p:ext uri="{BB962C8B-B14F-4D97-AF65-F5344CB8AC3E}">
        <p14:creationId xmlns:p14="http://schemas.microsoft.com/office/powerpoint/2010/main" val="1066331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LIVE++ CUSTOMERS/GAMES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02FD3A23-1CD5-4BDD-8393-D86871852416}"/>
              </a:ext>
            </a:extLst>
          </p:cNvPr>
          <p:cNvSpPr>
            <a:spLocks/>
          </p:cNvSpPr>
          <p:nvPr/>
        </p:nvSpPr>
        <p:spPr bwMode="auto">
          <a:xfrm>
            <a:off x="323528" y="1059582"/>
            <a:ext cx="8280920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>
              <a:lnSpc>
                <a:spcPct val="140000"/>
              </a:lnSpc>
              <a:buSzPct val="100000"/>
            </a:pP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Activision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(Call of Duty)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Avalanche Studios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Bethesda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(Fallout, Starfield)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Blizzard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(World of Warcraft, Diablo IV)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Creative Assembly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(Total War)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Electronic Arts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(Battlefield 6, Skate, ...)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Guerrilla Games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(Horizon Zero Dawn, Horizon Forbidden West, ...)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Haven Studios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Hello Games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(No Man’s Sky)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id Software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(Doom, ...)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IO Interactive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- </a:t>
            </a:r>
            <a:r>
              <a:rPr lang="en-US" sz="1600" b="1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Larian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Studios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(Baldur's Gate 3)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MachineGames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(Indiana Jones and the Great Circle)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Playground Games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(Fable)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Remedy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(Control, Alan Wake 2)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Riot Games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(League of Legends) –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Supercell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Techland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(Dying Light)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Turn 10 Studios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(Forza)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Ubisoft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(Assassin's Creed, ...)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Warhorse Studios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(Kingdom Come: Deliverance II)</a:t>
            </a:r>
            <a:b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</a:b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V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v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e</a:t>
            </a:r>
            <a:r>
              <a:rPr lang="en-AT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- </a:t>
            </a:r>
            <a:r>
              <a:rPr lang="en-US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Epic Games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(</a:t>
            </a:r>
            <a:r>
              <a:rPr lang="en-US" sz="16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Fortnite</a:t>
            </a:r>
            <a:r>
              <a:rPr lang="en-US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Unreal Engine 4 &amp; 5)</a:t>
            </a:r>
            <a:r>
              <a:rPr lang="en-AT" sz="16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– 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n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m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n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y 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o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t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h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e</a:t>
            </a:r>
            <a:r>
              <a:rPr lang="de-DE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</a:t>
            </a:r>
            <a:r>
              <a:rPr lang="en-AT" sz="16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s...</a:t>
            </a:r>
            <a:endParaRPr lang="en-US" sz="1600" b="1" dirty="0">
              <a:solidFill>
                <a:schemeClr val="tx1"/>
              </a:solidFill>
              <a:latin typeface="Lato Regular" panose="020F0502020204030203" pitchFamily="34" charset="0"/>
              <a:ea typeface="Lato Regular" panose="020F0502020204030203" pitchFamily="34" charset="0"/>
              <a:cs typeface="Lato Regular" panose="020F0502020204030203" pitchFamily="34" charset="0"/>
              <a:sym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LIVE++ VS. DISTRIBUTED BUILDS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2"/>
            <a:ext cx="8496943" cy="3888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Distributed build systems (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Incredibuild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FASTBuild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, SN-DBS, ...)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Great improvement for full builds</a:t>
            </a:r>
          </a:p>
          <a:p>
            <a:pPr marL="685800" lvl="2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Can massively cut down compile times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But linking still serial</a:t>
            </a:r>
          </a:p>
          <a:p>
            <a:pPr marL="685800" lvl="2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No improvement for small changes and iterative/incremental builds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Live++ does </a:t>
            </a: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compete with these systems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Live++ complements these systems</a:t>
            </a:r>
          </a:p>
        </p:txBody>
      </p:sp>
    </p:spTree>
    <p:extLst>
      <p:ext uri="{BB962C8B-B14F-4D97-AF65-F5344CB8AC3E}">
        <p14:creationId xmlns:p14="http://schemas.microsoft.com/office/powerpoint/2010/main" val="70171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/>
          </p:cNvSpPr>
          <p:nvPr/>
        </p:nvSpPr>
        <p:spPr bwMode="auto">
          <a:xfrm>
            <a:off x="1493044" y="1895475"/>
            <a:ext cx="61817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U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s</a:t>
            </a:r>
            <a:r>
              <a:rPr lang="en-AT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e </a:t>
            </a:r>
            <a:r>
              <a:rPr lang="de-DE" sz="6000" dirty="0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c</a:t>
            </a:r>
            <a:r>
              <a:rPr lang="en-AT" sz="6000" dirty="0" err="1">
                <a:solidFill>
                  <a:srgbClr val="FFAF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ases</a:t>
            </a:r>
            <a:endParaRPr lang="en-US" sz="5600" dirty="0">
              <a:solidFill>
                <a:srgbClr val="FFFFFF"/>
              </a:solidFill>
              <a:latin typeface="Bahnschrift SemiBold Condensed" panose="020B0502040204020203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998935" y="2752725"/>
            <a:ext cx="7164586" cy="0"/>
          </a:xfrm>
          <a:prstGeom prst="line">
            <a:avLst/>
          </a:prstGeom>
          <a:noFill/>
          <a:ln w="12700" cap="flat">
            <a:solidFill>
              <a:srgbClr val="FEAF37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0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2" name="Rectangle 12"/>
          <p:cNvSpPr>
            <a:spLocks/>
          </p:cNvSpPr>
          <p:nvPr/>
        </p:nvSpPr>
        <p:spPr bwMode="auto">
          <a:xfrm>
            <a:off x="323528" y="339503"/>
            <a:ext cx="6408712" cy="53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>
              <a:lnSpc>
                <a:spcPct val="70000"/>
              </a:lnSpc>
            </a:pPr>
            <a:r>
              <a:rPr lang="en-US" sz="2800" dirty="0">
                <a:solidFill>
                  <a:srgbClr val="FEAF37"/>
                </a:solidFill>
                <a:latin typeface="Bahnschrift SemiBold Condensed" panose="020B0502040204020203" pitchFamily="34" charset="0"/>
                <a:ea typeface="Arial" charset="0"/>
                <a:cs typeface="Arial" charset="0"/>
                <a:sym typeface="Arial" charset="0"/>
              </a:rPr>
              <a:t>HOT-RELOAD: FEATURE ITERATION</a:t>
            </a:r>
          </a:p>
          <a:p>
            <a:pPr algn="l">
              <a:lnSpc>
                <a:spcPct val="70000"/>
              </a:lnSpc>
            </a:pPr>
            <a:endParaRPr lang="en-US" sz="2800" dirty="0">
              <a:solidFill>
                <a:schemeClr val="accent2"/>
              </a:solidFill>
              <a:latin typeface="Arial" panose="020B0606020202050201" pitchFamily="34" charset="0"/>
              <a:ea typeface="Arial" charset="0"/>
              <a:cs typeface="Arial" charset="0"/>
              <a:sym typeface="Arial" charset="0"/>
            </a:endParaRPr>
          </a:p>
        </p:txBody>
      </p:sp>
      <p:sp>
        <p:nvSpPr>
          <p:cNvPr id="71731" name="Rectangle 51"/>
          <p:cNvSpPr>
            <a:spLocks/>
          </p:cNvSpPr>
          <p:nvPr/>
        </p:nvSpPr>
        <p:spPr bwMode="auto">
          <a:xfrm>
            <a:off x="2123727" y="748110"/>
            <a:ext cx="6696743" cy="45719"/>
          </a:xfrm>
          <a:prstGeom prst="rect">
            <a:avLst/>
          </a:prstGeom>
          <a:solidFill>
            <a:srgbClr val="FEA621">
              <a:alpha val="90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>
              <a:solidFill>
                <a:srgbClr val="FEA621"/>
              </a:solidFill>
            </a:endParaRPr>
          </a:p>
        </p:txBody>
      </p:sp>
      <p:sp>
        <p:nvSpPr>
          <p:cNvPr id="8" name="Rectangle 14"/>
          <p:cNvSpPr>
            <a:spLocks/>
          </p:cNvSpPr>
          <p:nvPr/>
        </p:nvSpPr>
        <p:spPr bwMode="auto">
          <a:xfrm>
            <a:off x="323528" y="1059583"/>
            <a:ext cx="849694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Usual feature iteration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1) Start application, load state (e.g. scene, saved game, etc.)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2) Test gameplay, rendering, run tests, etc.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3) Close application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4) Make changes, add code/tests, compile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5) Link</a:t>
            </a:r>
          </a:p>
          <a:p>
            <a:pPr marL="342900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Repeat </a:t>
            </a:r>
            <a:r>
              <a:rPr lang="en-US" sz="2000" b="1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all</a:t>
            </a: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 steps</a:t>
            </a:r>
          </a:p>
          <a:p>
            <a:pPr marL="514350" lvl="1" indent="-342900" algn="l">
              <a:lnSpc>
                <a:spcPct val="14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Lato Regular" panose="020F0502020204030203" pitchFamily="34" charset="0"/>
                <a:ea typeface="Lato Regular" panose="020F0502020204030203" pitchFamily="34" charset="0"/>
                <a:cs typeface="Lato Regular" panose="020F0502020204030203" pitchFamily="34" charset="0"/>
                <a:sym typeface="Lato Light" charset="0"/>
              </a:rPr>
              <a:t>Even worse for multi-process or networked setups</a:t>
            </a:r>
          </a:p>
        </p:txBody>
      </p:sp>
    </p:spTree>
    <p:extLst>
      <p:ext uri="{BB962C8B-B14F-4D97-AF65-F5344CB8AC3E}">
        <p14:creationId xmlns:p14="http://schemas.microsoft.com/office/powerpoint/2010/main" val="363035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Custom 1">
      <a:dk1>
        <a:srgbClr val="000000"/>
      </a:dk1>
      <a:lt1>
        <a:srgbClr val="FFFFFF"/>
      </a:lt1>
      <a:dk2>
        <a:srgbClr val="FF8200"/>
      </a:dk2>
      <a:lt2>
        <a:srgbClr val="737373"/>
      </a:lt2>
      <a:accent1>
        <a:srgbClr val="FF5A00"/>
      </a:accent1>
      <a:accent2>
        <a:srgbClr val="FFAF00"/>
      </a:accent2>
      <a:accent3>
        <a:srgbClr val="FFC800"/>
      </a:accent3>
      <a:accent4>
        <a:srgbClr val="3C3C3C"/>
      </a:accent4>
      <a:accent5>
        <a:srgbClr val="828282"/>
      </a:accent5>
      <a:accent6>
        <a:srgbClr val="C8C8C8"/>
      </a:accent6>
      <a:hlink>
        <a:srgbClr val="FF8200"/>
      </a:hlink>
      <a:folHlink>
        <a:srgbClr val="FF8200"/>
      </a:folHlink>
    </a:clrScheme>
    <a:fontScheme name="Title &amp; Subtit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Arial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Arial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Arial" charset="0"/>
            <a:cs typeface="Arial" charset="0"/>
            <a:sym typeface="Arial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FF8200"/>
    </a:dk2>
    <a:lt2>
      <a:srgbClr val="737373"/>
    </a:lt2>
    <a:accent1>
      <a:srgbClr val="FF5A00"/>
    </a:accent1>
    <a:accent2>
      <a:srgbClr val="FFAF00"/>
    </a:accent2>
    <a:accent3>
      <a:srgbClr val="FFC800"/>
    </a:accent3>
    <a:accent4>
      <a:srgbClr val="3C3C3C"/>
    </a:accent4>
    <a:accent5>
      <a:srgbClr val="828282"/>
    </a:accent5>
    <a:accent6>
      <a:srgbClr val="C8C8C8"/>
    </a:accent6>
    <a:hlink>
      <a:srgbClr val="FF8200"/>
    </a:hlink>
    <a:folHlink>
      <a:srgbClr val="FF82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1300</Words>
  <Characters>0</Characters>
  <Application>Microsoft Office PowerPoint</Application>
  <PresentationFormat>On-screen Show (16:9)</PresentationFormat>
  <Lines>0</Lines>
  <Paragraphs>178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25</vt:i4>
      </vt:variant>
    </vt:vector>
  </HeadingPairs>
  <TitlesOfParts>
    <vt:vector size="46" baseType="lpstr">
      <vt:lpstr>Arial</vt:lpstr>
      <vt:lpstr>Calibri</vt:lpstr>
      <vt:lpstr>Bahnschrift SemiBold Condensed</vt:lpstr>
      <vt:lpstr>Lato Light</vt:lpstr>
      <vt:lpstr>Bahnschrift SemiCondensed</vt:lpstr>
      <vt:lpstr>Lato Regular</vt:lpstr>
      <vt:lpstr>Bahnschrift SemiBold</vt:lpstr>
      <vt:lpstr>Title &amp; Subtitle</vt:lpstr>
      <vt:lpstr>Title &amp; Bullets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Tiv</dc:creator>
  <cp:keywords/>
  <dc:description/>
  <cp:lastModifiedBy>stefan.reinalter</cp:lastModifiedBy>
  <cp:revision>1805</cp:revision>
  <dcterms:modified xsi:type="dcterms:W3CDTF">2025-10-31T12:37:26Z</dcterms:modified>
</cp:coreProperties>
</file>