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64" r:id="rId5"/>
    <p:sldId id="258" r:id="rId6"/>
    <p:sldId id="293" r:id="rId7"/>
    <p:sldId id="292" r:id="rId8"/>
    <p:sldId id="259" r:id="rId9"/>
    <p:sldId id="260" r:id="rId10"/>
    <p:sldId id="262" r:id="rId11"/>
    <p:sldId id="261" r:id="rId12"/>
    <p:sldId id="274" r:id="rId13"/>
    <p:sldId id="294" r:id="rId14"/>
    <p:sldId id="295" r:id="rId15"/>
    <p:sldId id="296" r:id="rId16"/>
    <p:sldId id="297" r:id="rId17"/>
    <p:sldId id="300" r:id="rId18"/>
    <p:sldId id="298" r:id="rId19"/>
    <p:sldId id="265" r:id="rId20"/>
    <p:sldId id="275" r:id="rId21"/>
    <p:sldId id="268" r:id="rId22"/>
    <p:sldId id="266" r:id="rId23"/>
    <p:sldId id="276" r:id="rId24"/>
    <p:sldId id="277" r:id="rId25"/>
    <p:sldId id="286" r:id="rId26"/>
    <p:sldId id="279" r:id="rId27"/>
    <p:sldId id="280" r:id="rId28"/>
    <p:sldId id="278" r:id="rId29"/>
    <p:sldId id="273" r:id="rId30"/>
    <p:sldId id="270" r:id="rId31"/>
    <p:sldId id="287" r:id="rId32"/>
    <p:sldId id="288" r:id="rId33"/>
    <p:sldId id="289" r:id="rId34"/>
    <p:sldId id="290" r:id="rId35"/>
    <p:sldId id="291" r:id="rId36"/>
    <p:sldId id="299" r:id="rId37"/>
    <p:sldId id="282" r:id="rId38"/>
    <p:sldId id="269" r:id="rId39"/>
    <p:sldId id="283" r:id="rId40"/>
    <p:sldId id="284" r:id="rId41"/>
    <p:sldId id="285" r:id="rId4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69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17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AC2E7-602A-4A8B-8264-8565E29C5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9FC62-91B4-41C4-B9D4-5C90F8079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1E95E-71F5-464C-A0F3-E7D2748D7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A50DD-34C8-4F0D-A1E4-72B628D851F2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24182-5C18-44B7-B3EB-C2C797FD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F555B-32AC-4C6C-8FA7-81E13DF17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DFCE-46D8-498F-B9A1-523757C70E8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221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0F0F2-A13A-46AC-875B-E0FC53CC5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FD9C4-554F-4BDF-9C32-660FDBECB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742D3-85AC-4ED3-881A-2A493FCB6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A50DD-34C8-4F0D-A1E4-72B628D851F2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264B0-AF38-41A6-87FE-3D5088690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39196-B519-4716-9B4F-A6E22B521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DFCE-46D8-498F-B9A1-523757C70E8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557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5D0BBC-E43C-4903-A516-93BB688028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1457C7-364D-44C6-A30D-C063EB3C8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DED3B-8915-4F5F-90E3-D8E28FC8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A50DD-34C8-4F0D-A1E4-72B628D851F2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29A62-24D8-4B36-9ED3-1E0C042EF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E6A86-CA16-4F2F-81C4-1E0A65747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DFCE-46D8-498F-B9A1-523757C70E8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44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65AF3-CE2B-4C4A-AC88-0EE0349BE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7855"/>
          </a:xfrm>
        </p:spPr>
        <p:txBody>
          <a:bodyPr>
            <a:normAutofit/>
          </a:bodyPr>
          <a:lstStyle>
            <a:lvl1pPr algn="l">
              <a:defRPr sz="360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AB0B2-22A1-4E01-9896-1C06F49DA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21275"/>
          </a:xfrm>
        </p:spPr>
        <p:txBody>
          <a:bodyPr/>
          <a:lstStyle>
            <a:lvl1pPr marL="0" indent="0">
              <a:buFontTx/>
              <a:buNone/>
              <a:defRPr sz="240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1pPr>
            <a:lvl2pPr marL="457200" indent="0">
              <a:buFontTx/>
              <a:buNone/>
              <a:defRPr sz="220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2pPr>
            <a:lvl3pPr marL="914400" indent="0">
              <a:buFontTx/>
              <a:buNone/>
              <a:defRPr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3pPr>
            <a:lvl4pPr marL="1371600" indent="0">
              <a:buFontTx/>
              <a:buNone/>
              <a:defRPr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4pPr>
            <a:lvl5pPr marL="1828800" indent="0">
              <a:buFontTx/>
              <a:buNone/>
              <a:defRPr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Rectangle 51">
            <a:extLst>
              <a:ext uri="{FF2B5EF4-FFF2-40B4-BE49-F238E27FC236}">
                <a16:creationId xmlns:a16="http://schemas.microsoft.com/office/drawing/2014/main" id="{FD464F51-F523-4429-85E8-B4BC96735778}"/>
              </a:ext>
            </a:extLst>
          </p:cNvPr>
          <p:cNvSpPr>
            <a:spLocks/>
          </p:cNvSpPr>
          <p:nvPr userDrawn="1"/>
        </p:nvSpPr>
        <p:spPr bwMode="auto">
          <a:xfrm>
            <a:off x="3593593" y="1005841"/>
            <a:ext cx="7760208" cy="73151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1800">
              <a:solidFill>
                <a:srgbClr val="FEA6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4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D7598-11C4-46D9-AEAD-DBBDD27BE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58EA8-5D44-456E-A830-BDEB89352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4B66C-3063-433E-A6BE-091D84C67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A50DD-34C8-4F0D-A1E4-72B628D851F2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63506-9D1B-462C-B3A7-DEB2E04F2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A4320-9293-4841-B9F4-5C75AFCC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DFCE-46D8-498F-B9A1-523757C70E8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387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4EFCF-4E90-441C-B34B-A6D971657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94E68-12F7-4371-BEAF-3AB096D99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A0EB93-63B9-44FD-B4A0-C0042227E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13682-224A-4594-8651-5AD6914C4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A50DD-34C8-4F0D-A1E4-72B628D851F2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8DF6F-6726-4651-971D-92C0AC3E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E796F-338B-4F5C-A02D-F86DB9AC9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DFCE-46D8-498F-B9A1-523757C70E8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007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4352D-7690-44FB-952B-3D88BD158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F40A-680A-4660-857A-1B82529E4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ED5EFE-C8C7-4818-A227-887E47E461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620A37-C11C-4E3A-A10D-61010AAF7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388B6F-6769-43FB-9DCF-BA6866DAA3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A4B943-1A5A-4EDA-9968-E4E8D638E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A50DD-34C8-4F0D-A1E4-72B628D851F2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CA2C14-E113-46D4-9C81-CD143C847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1B3DE2-A436-49FF-AE8F-47D2AAA9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DFCE-46D8-498F-B9A1-523757C70E8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1263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C35AD-2853-42C3-9F63-8B709875D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36D3C5-6E1F-440F-A719-D06BA7AA0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A50DD-34C8-4F0D-A1E4-72B628D851F2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C70E5-9208-4F9D-93B8-154F8CC65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D99E41-9E3B-4811-A0DB-0A4C9CD8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DFCE-46D8-498F-B9A1-523757C70E8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575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D23785-5190-43C9-AD0A-60703E1CD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A50DD-34C8-4F0D-A1E4-72B628D851F2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E48D9F-3484-40AA-B37A-4DF3D2E0C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2CDCE-7EC2-4B04-882E-6B40D21A9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DFCE-46D8-498F-B9A1-523757C70E8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374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482B-F7EF-450B-809E-C3FB354DC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7543C-F38C-4893-AC9D-0DBAE43E0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7BA5F-41FD-4D64-9BF5-916BE67BB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3F69E-582C-417F-B278-191CB64E7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A50DD-34C8-4F0D-A1E4-72B628D851F2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83922-D0D2-484D-8AB5-EF294BD1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05587-900F-440D-83DF-31A9948F4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DFCE-46D8-498F-B9A1-523757C70E8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735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E7CC5-CE21-4766-9A9E-94D2303E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76D1B4-E437-45C3-8ADB-DFCA288458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56DE8-8D30-466D-94F2-AE868A975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22E8B-20FA-4789-8D77-C0C565281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A50DD-34C8-4F0D-A1E4-72B628D851F2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165F4-212D-48B8-AF98-5D34C42C5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5B697-779B-439B-B30E-789D4594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DFCE-46D8-498F-B9A1-523757C70E8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42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64FC10-543A-4F77-AB05-9CA8D39C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77ECC-677F-42E0-AF75-4FBD4FA6D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2EBA3-581F-4FA1-9B83-6C1FDD32A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A50DD-34C8-4F0D-A1E4-72B628D851F2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6F9F2-AD77-4F4C-865A-14C3FD87C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C1D32-49DC-442E-B83B-5CE00AC94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6DFCE-46D8-498F-B9A1-523757C70E8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undocumented.ntinternals.net/index.html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956F6377-D9D7-433B-B3AA-2DD437FA791D}"/>
              </a:ext>
            </a:extLst>
          </p:cNvPr>
          <p:cNvSpPr>
            <a:spLocks/>
          </p:cNvSpPr>
          <p:nvPr/>
        </p:nvSpPr>
        <p:spPr bwMode="auto">
          <a:xfrm>
            <a:off x="1214438" y="2"/>
            <a:ext cx="2867025" cy="6857998"/>
          </a:xfrm>
          <a:prstGeom prst="rect">
            <a:avLst/>
          </a:prstGeom>
          <a:solidFill>
            <a:srgbClr val="FFAF00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A54E436-6FE6-4D50-BEAE-6567BDE7D91C}"/>
              </a:ext>
            </a:extLst>
          </p:cNvPr>
          <p:cNvSpPr>
            <a:spLocks/>
          </p:cNvSpPr>
          <p:nvPr/>
        </p:nvSpPr>
        <p:spPr bwMode="auto">
          <a:xfrm>
            <a:off x="0" y="356394"/>
            <a:ext cx="12192000" cy="6172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FC7280-D10A-484C-A024-C53B8EC2555B}"/>
              </a:ext>
            </a:extLst>
          </p:cNvPr>
          <p:cNvGrpSpPr/>
          <p:nvPr/>
        </p:nvGrpSpPr>
        <p:grpSpPr>
          <a:xfrm>
            <a:off x="1254516" y="626159"/>
            <a:ext cx="2786867" cy="1084077"/>
            <a:chOff x="1192972" y="849114"/>
            <a:chExt cx="2219410" cy="8633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24964B-A7EA-4BC4-B4EC-AF3273CA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72" y="852915"/>
              <a:ext cx="2199136" cy="8595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39B8AA-3C35-4EDE-BE11-EBB808449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246" y="849114"/>
              <a:ext cx="2199136" cy="859538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E196354D-3DE9-4BDE-BF5B-B288673D9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8599" y="2741376"/>
            <a:ext cx="1608963" cy="1612794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38794C83-45DF-4EA3-A118-F494C88D7DB9}"/>
              </a:ext>
            </a:extLst>
          </p:cNvPr>
          <p:cNvSpPr>
            <a:spLocks/>
          </p:cNvSpPr>
          <p:nvPr/>
        </p:nvSpPr>
        <p:spPr bwMode="auto">
          <a:xfrm>
            <a:off x="3127248" y="5289269"/>
            <a:ext cx="7850314" cy="46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f</a:t>
            </a:r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n </a:t>
            </a:r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, </a:t>
            </a:r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M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 – </a:t>
            </a:r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F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u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d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/</a:t>
            </a:r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 @ </a:t>
            </a:r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M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ecular Matters GmbH</a:t>
            </a:r>
            <a:br>
              <a:rPr lang="en-AT" sz="1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</a:br>
            <a:r>
              <a:rPr lang="en-US" sz="1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https://liveplusplus.tech</a:t>
            </a: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74C5AC4B-3D74-4561-9C5E-B4FC782C55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4438" y="5220000"/>
            <a:ext cx="9763124" cy="0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id="{6EC26AF7-4739-4512-B6AD-FBA076EF97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4438" y="1980000"/>
            <a:ext cx="9763124" cy="0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534BA93F-4C6E-48F4-905F-E5DC1B65B76D}"/>
              </a:ext>
            </a:extLst>
          </p:cNvPr>
          <p:cNvSpPr>
            <a:spLocks/>
          </p:cNvSpPr>
          <p:nvPr/>
        </p:nvSpPr>
        <p:spPr bwMode="auto">
          <a:xfrm>
            <a:off x="3708916" y="2606856"/>
            <a:ext cx="4473976" cy="188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3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Li</a:t>
            </a:r>
            <a:r>
              <a:rPr lang="en-AT" sz="3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v</a:t>
            </a:r>
            <a:r>
              <a:rPr lang="en-US" sz="3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 sz="3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++:</a:t>
            </a:r>
            <a:br>
              <a:rPr lang="en-AT" sz="3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</a:br>
            <a:r>
              <a:rPr lang="en-US" sz="3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 sz="3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 </a:t>
            </a:r>
            <a:r>
              <a:rPr lang="en-US" sz="3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B</a:t>
            </a:r>
            <a:r>
              <a:rPr lang="en-AT" sz="3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ag of </a:t>
            </a:r>
            <a:r>
              <a:rPr lang="en-US" sz="3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 sz="36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ricks</a:t>
            </a:r>
            <a:endParaRPr lang="en-US" sz="3600">
              <a:solidFill>
                <a:schemeClr val="bg1"/>
              </a:solidFill>
              <a:latin typeface="Lato Regular" charset="0"/>
              <a:cs typeface="Lato Regular" charset="0"/>
              <a:sym typeface="Lato Regular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35C322F1-50E8-45C0-B0DB-A856DA68FE8F}"/>
              </a:ext>
            </a:extLst>
          </p:cNvPr>
          <p:cNvSpPr>
            <a:spLocks/>
          </p:cNvSpPr>
          <p:nvPr/>
        </p:nvSpPr>
        <p:spPr bwMode="auto">
          <a:xfrm>
            <a:off x="1214438" y="4175310"/>
            <a:ext cx="4222850" cy="75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AT" b="1">
                <a:solidFill>
                  <a:srgbClr val="FFFFFF"/>
                </a:solidFill>
                <a:latin typeface="Lato Light" charset="0"/>
                <a:cs typeface="Lato Light" charset="0"/>
                <a:sym typeface="Lato Light" charset="0"/>
              </a:rPr>
              <a:t>G</a:t>
            </a:r>
            <a:r>
              <a:rPr lang="en-US" b="1">
                <a:solidFill>
                  <a:srgbClr val="FFFFFF"/>
                </a:solidFill>
                <a:latin typeface="Lato Light" charset="0"/>
                <a:cs typeface="Lato Light" charset="0"/>
                <a:sym typeface="Lato Light" charset="0"/>
              </a:rPr>
              <a:t>u</a:t>
            </a:r>
            <a:r>
              <a:rPr lang="en-AT" b="1">
                <a:solidFill>
                  <a:srgbClr val="FFFFFF"/>
                </a:solidFill>
                <a:latin typeface="Lato Light" charset="0"/>
                <a:cs typeface="Lato Light" charset="0"/>
                <a:sym typeface="Lato Light" charset="0"/>
              </a:rPr>
              <a:t>e</a:t>
            </a:r>
            <a:r>
              <a:rPr lang="en-US" b="1">
                <a:solidFill>
                  <a:srgbClr val="FFFFFF"/>
                </a:solidFill>
                <a:latin typeface="Lato Light" charset="0"/>
                <a:cs typeface="Lato Light" charset="0"/>
                <a:sym typeface="Lato Light" charset="0"/>
              </a:rPr>
              <a:t>r</a:t>
            </a:r>
            <a:r>
              <a:rPr lang="en-AT" b="1">
                <a:solidFill>
                  <a:srgbClr val="FFFFFF"/>
                </a:solidFill>
                <a:latin typeface="Lato Light" charset="0"/>
                <a:cs typeface="Lato Light" charset="0"/>
                <a:sym typeface="Lato Light" charset="0"/>
              </a:rPr>
              <a:t>r</a:t>
            </a:r>
            <a:r>
              <a:rPr lang="en-US" b="1">
                <a:solidFill>
                  <a:srgbClr val="FFFFFF"/>
                </a:solidFill>
                <a:latin typeface="Lato Light" charset="0"/>
                <a:cs typeface="Lato Light" charset="0"/>
                <a:sym typeface="Lato Light" charset="0"/>
              </a:rPr>
              <a:t>i</a:t>
            </a:r>
            <a:r>
              <a:rPr lang="en-AT" b="1">
                <a:solidFill>
                  <a:srgbClr val="FFFFFF"/>
                </a:solidFill>
                <a:latin typeface="Lato Light" charset="0"/>
                <a:cs typeface="Lato Light" charset="0"/>
                <a:sym typeface="Lato Light" charset="0"/>
              </a:rPr>
              <a:t>l</a:t>
            </a:r>
            <a:r>
              <a:rPr lang="en-US" b="1">
                <a:solidFill>
                  <a:srgbClr val="FFFFFF"/>
                </a:solidFill>
                <a:latin typeface="Lato Light" charset="0"/>
                <a:cs typeface="Lato Light" charset="0"/>
                <a:sym typeface="Lato Light" charset="0"/>
              </a:rPr>
              <a:t>l</a:t>
            </a:r>
            <a:r>
              <a:rPr lang="en-AT" b="1">
                <a:solidFill>
                  <a:srgbClr val="FFFFFF"/>
                </a:solidFill>
                <a:latin typeface="Lato Light" charset="0"/>
                <a:cs typeface="Lato Light" charset="0"/>
                <a:sym typeface="Lato Light" charset="0"/>
              </a:rPr>
              <a:t>a </a:t>
            </a:r>
            <a:r>
              <a:rPr lang="en-US" b="1">
                <a:solidFill>
                  <a:srgbClr val="FFFFFF"/>
                </a:solidFill>
                <a:latin typeface="Lato Light" charset="0"/>
                <a:cs typeface="Lato Light" charset="0"/>
                <a:sym typeface="Lato Light" charset="0"/>
              </a:rPr>
              <a:t>G</a:t>
            </a:r>
            <a:r>
              <a:rPr lang="en-AT" b="1">
                <a:solidFill>
                  <a:srgbClr val="FFFFFF"/>
                </a:solidFill>
                <a:latin typeface="Lato Light" charset="0"/>
                <a:cs typeface="Lato Light" charset="0"/>
                <a:sym typeface="Lato Light" charset="0"/>
              </a:rPr>
              <a:t>a</a:t>
            </a:r>
            <a:r>
              <a:rPr lang="en-US" b="1">
                <a:solidFill>
                  <a:srgbClr val="FFFFFF"/>
                </a:solidFill>
                <a:latin typeface="Lato Light" charset="0"/>
                <a:cs typeface="Lato Light" charset="0"/>
                <a:sym typeface="Lato Light" charset="0"/>
              </a:rPr>
              <a:t>m</a:t>
            </a:r>
            <a:r>
              <a:rPr lang="en-AT" b="1">
                <a:solidFill>
                  <a:srgbClr val="FFFFFF"/>
                </a:solidFill>
                <a:latin typeface="Lato Light" charset="0"/>
                <a:cs typeface="Lato Light" charset="0"/>
                <a:sym typeface="Lato Light" charset="0"/>
              </a:rPr>
              <a:t>e</a:t>
            </a:r>
            <a:r>
              <a:rPr lang="en-US" b="1">
                <a:solidFill>
                  <a:srgbClr val="FFFFFF"/>
                </a:solidFill>
                <a:latin typeface="Lato Light" charset="0"/>
                <a:cs typeface="Lato Light" charset="0"/>
                <a:sym typeface="Lato Light" charset="0"/>
              </a:rPr>
              <a:t>s</a:t>
            </a:r>
            <a:endParaRPr lang="en-US" b="1" dirty="0">
              <a:solidFill>
                <a:srgbClr val="FFFFFF"/>
              </a:solidFill>
              <a:latin typeface="Lato Light" charset="0"/>
              <a:cs typeface="Lato Light" charset="0"/>
              <a:sym typeface="Lato Light" charset="0"/>
            </a:endParaRPr>
          </a:p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p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 10</a:t>
            </a:r>
            <a:r>
              <a:rPr lang="en-US" baseline="300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 baseline="300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, 2026</a:t>
            </a:r>
            <a:endParaRPr lang="en-US" dirty="0">
              <a:solidFill>
                <a:srgbClr val="FFFFFF"/>
              </a:solidFill>
              <a:latin typeface="Lato Light" charset="0"/>
              <a:cs typeface="Lato Light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987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D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f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: s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g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y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d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f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f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 i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m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p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m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 (C++11)</a:t>
            </a:r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E6BB86-6DD2-4816-A6C7-22E9FF930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638" y="1386622"/>
            <a:ext cx="8694724" cy="51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5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D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f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: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u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g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BF5E27-EED8-457B-B428-B93368788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73380"/>
            <a:ext cx="10515600" cy="282280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1931F8-65A6-4445-BBCF-F4BA3B45B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10515600" cy="139903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Can be nicely mixed with C-like code, e.g. Win32 API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Especially when returning RVO-ed objects from C-like data:</a:t>
            </a:r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62175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D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f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: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u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g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endParaRPr lang="de-D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1931F8-65A6-4445-BBCF-F4BA3B45B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10515600" cy="132588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T</a:t>
            </a:r>
            <a:r>
              <a:rPr lang="en-US"/>
              <a:t>u</a:t>
            </a:r>
            <a:r>
              <a:rPr lang="en-AT"/>
              <a:t>rns RAII into: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if (Acquire())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Defer { Cleanup(); }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0C9B8-27B3-441C-8C95-C396BC729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35" y="2843129"/>
            <a:ext cx="9888330" cy="333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09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Self-relative data structures: what?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599"/>
            <a:ext cx="10515600" cy="504295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 data structure with one or more members which are relative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The base of the data structure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Often seen in file formats: every offset is relative to start of the file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Flexible array member in C (and in C++, but not standardized)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/>
          </a:p>
          <a:p>
            <a:pPr lvl="2"/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The address of the member itself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F756B4-5D86-45F0-B24D-B38A70E42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557" y="3004271"/>
            <a:ext cx="3534268" cy="1619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C2535C-1A4E-47D6-9D16-1761213F8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055" y="2913771"/>
            <a:ext cx="5039428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Self-relative data structures: why?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599"/>
            <a:ext cx="10515600" cy="504295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Advantages: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Dynamically sized, but require only a single allocation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Trivially relocatable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memcpy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Trivially serializable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memcpy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Disadvantages: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Often require pointer fix-ups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E.g. convert offsets in file format to pointers to actual data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Can we have the advantages without requiring any pointer fix-up?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Yes!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By using this-relative pointers</a:t>
            </a:r>
          </a:p>
        </p:txBody>
      </p:sp>
    </p:spTree>
    <p:extLst>
      <p:ext uri="{BB962C8B-B14F-4D97-AF65-F5344CB8AC3E}">
        <p14:creationId xmlns:p14="http://schemas.microsoft.com/office/powerpoint/2010/main" val="40004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Self-relative data structures: how?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599"/>
            <a:ext cx="10515600" cy="228600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This-relative pointer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A </a:t>
            </a:r>
            <a:r>
              <a:rPr lang="en-US" b="1"/>
              <a:t>relative</a:t>
            </a:r>
            <a:r>
              <a:rPr lang="en-US"/>
              <a:t> pointer, relative to </a:t>
            </a:r>
            <a:r>
              <a:rPr lang="en-US" b="1"/>
              <a:t>itself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Offset is calculated based on its own location in memory</a:t>
            </a:r>
          </a:p>
        </p:txBody>
      </p:sp>
    </p:spTree>
    <p:extLst>
      <p:ext uri="{BB962C8B-B14F-4D97-AF65-F5344CB8AC3E}">
        <p14:creationId xmlns:p14="http://schemas.microsoft.com/office/powerpoint/2010/main" val="2786828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Self-relative data structures: how?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599"/>
            <a:ext cx="10515600" cy="525608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Memory layout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2D705-9472-436F-8B66-5BA7B007E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085" y="2328648"/>
            <a:ext cx="3620005" cy="3048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9D1E98-31E3-4D42-B6A0-479EF8F52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582" y="1419726"/>
            <a:ext cx="50387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14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Self-relative data structures: how?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599"/>
            <a:ext cx="10515600" cy="555171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This-relative pointer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A </a:t>
            </a:r>
            <a:r>
              <a:rPr lang="en-US" b="1"/>
              <a:t>relative</a:t>
            </a:r>
            <a:r>
              <a:rPr lang="en-US"/>
              <a:t> pointer, relative to </a:t>
            </a:r>
            <a:r>
              <a:rPr lang="en-US" b="1"/>
              <a:t>itself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Offset is calculated based on its own location in memory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/>
              <a:t>Resolve() </a:t>
            </a:r>
            <a:r>
              <a:rPr lang="en-US"/>
              <a:t>is remarkably simple: </a:t>
            </a:r>
            <a:r>
              <a:rPr lang="en-US" b="1"/>
              <a:t>mov</a:t>
            </a:r>
            <a:r>
              <a:rPr lang="en-US"/>
              <a:t> from memory, followed by </a:t>
            </a:r>
            <a:r>
              <a:rPr lang="en-US" b="1"/>
              <a:t>add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43A64C-B6D7-4FB4-AA1E-1248FE7D6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704" y="2551893"/>
            <a:ext cx="9078592" cy="35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99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Self-relative data structures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599"/>
            <a:ext cx="10515600" cy="491919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Used for all network blobs in Live++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Building blobs is performed by a variadic helper template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/>
              <a:t>Blob::Builder::Create&lt;T&gt;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Calculates total size of blob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Initializes blob members one by one using fold expressions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AF0F2-7F63-407B-B9D8-0CD33B060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4" y="1945224"/>
            <a:ext cx="6639852" cy="23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9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String interning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: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w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y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?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 Live++, we need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Store millions of (very long) strings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Paths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C++ symbol names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Compare millions of (very long) strings</a:t>
            </a:r>
            <a:endParaRPr lang="en-AT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“</a:t>
            </a:r>
            <a:r>
              <a:rPr lang="en-AT"/>
              <a:t>D</a:t>
            </a:r>
            <a:r>
              <a:rPr lang="en-US"/>
              <a:t>o</a:t>
            </a:r>
            <a:r>
              <a:rPr lang="en-AT"/>
              <a:t>e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s</a:t>
            </a:r>
            <a:r>
              <a:rPr lang="en-AT"/>
              <a:t>y</a:t>
            </a:r>
            <a:r>
              <a:rPr lang="en-US"/>
              <a:t>m</a:t>
            </a:r>
            <a:r>
              <a:rPr lang="en-AT"/>
              <a:t>b</a:t>
            </a:r>
            <a:r>
              <a:rPr lang="en-US"/>
              <a:t>o</a:t>
            </a:r>
            <a:r>
              <a:rPr lang="en-AT"/>
              <a:t>l N in the patch already exist in the o</a:t>
            </a:r>
            <a:r>
              <a:rPr lang="en-US"/>
              <a:t>r</a:t>
            </a:r>
            <a:r>
              <a:rPr lang="en-AT"/>
              <a:t>i</a:t>
            </a:r>
            <a:r>
              <a:rPr lang="en-US"/>
              <a:t>g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a</a:t>
            </a:r>
            <a:r>
              <a:rPr lang="en-US"/>
              <a:t>l</a:t>
            </a:r>
            <a:r>
              <a:rPr lang="en-AT"/>
              <a:t> </a:t>
            </a:r>
            <a:r>
              <a:rPr lang="en-US"/>
              <a:t>e</a:t>
            </a:r>
            <a:r>
              <a:rPr lang="en-AT"/>
              <a:t>x</a:t>
            </a:r>
            <a:r>
              <a:rPr lang="en-US"/>
              <a:t>e</a:t>
            </a:r>
            <a:r>
              <a:rPr lang="en-AT"/>
              <a:t>c</a:t>
            </a:r>
            <a:r>
              <a:rPr lang="en-US"/>
              <a:t>u</a:t>
            </a:r>
            <a:r>
              <a:rPr lang="en-AT"/>
              <a:t>t</a:t>
            </a:r>
            <a:r>
              <a:rPr lang="en-US"/>
              <a:t>a</a:t>
            </a:r>
            <a:r>
              <a:rPr lang="en-AT"/>
              <a:t>b</a:t>
            </a:r>
            <a:r>
              <a:rPr lang="en-US"/>
              <a:t>l</a:t>
            </a:r>
            <a:r>
              <a:rPr lang="en-AT"/>
              <a:t>e?”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Large performance overhead in Live++ 1.x.x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There is no upper limit to the number of strings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Indie title vs. Fortnite</a:t>
            </a:r>
            <a:endParaRPr lang="en-AT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There is no upper limit </a:t>
            </a:r>
            <a:r>
              <a:rPr lang="en-US"/>
              <a:t>t</a:t>
            </a:r>
            <a:r>
              <a:rPr lang="en-AT"/>
              <a:t>o how many processes </a:t>
            </a:r>
            <a:r>
              <a:rPr lang="en-US"/>
              <a:t>a</a:t>
            </a:r>
            <a:r>
              <a:rPr lang="en-AT"/>
              <a:t>n</a:t>
            </a:r>
            <a:r>
              <a:rPr lang="en-US"/>
              <a:t>d</a:t>
            </a:r>
            <a:r>
              <a:rPr lang="en-AT"/>
              <a:t> </a:t>
            </a:r>
            <a:r>
              <a:rPr lang="en-US"/>
              <a:t>e</a:t>
            </a:r>
            <a:r>
              <a:rPr lang="en-AT"/>
              <a:t>x</a:t>
            </a:r>
            <a:r>
              <a:rPr lang="en-US"/>
              <a:t>e</a:t>
            </a:r>
            <a:r>
              <a:rPr lang="en-AT"/>
              <a:t>c</a:t>
            </a:r>
            <a:r>
              <a:rPr lang="en-US"/>
              <a:t>u</a:t>
            </a:r>
            <a:r>
              <a:rPr lang="en-AT"/>
              <a:t>tables/modules are registered with Live++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Processes are likely to share paths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Modules are likely to share paths and symbol names</a:t>
            </a:r>
          </a:p>
        </p:txBody>
      </p:sp>
    </p:spTree>
    <p:extLst>
      <p:ext uri="{BB962C8B-B14F-4D97-AF65-F5344CB8AC3E}">
        <p14:creationId xmlns:p14="http://schemas.microsoft.com/office/powerpoint/2010/main" val="39920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Introduction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Stefan Reinalte</a:t>
            </a:r>
            <a:r>
              <a:rPr lang="en-AT"/>
              <a:t>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Founder/CTO/wearer of many hats @ Molecular Matters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Started in the games industry in 2003 during original Xbox/PS2 era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1989: First programming steps on C64, Logo, BASIC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1995: Moved to MS-DOS, Pascal, 3d programming, x86 assembler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1999: Moved to Windows, Delphi, DirectX programming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2002: Started studying at Vienna University of Technology, finished in 2010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Officially founded Molecular Matters in 2012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Worked on my own engine and a real-time radiosity 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Freelance work (Ubisoft, Hitman PS3/Xbox360, undisclosed XB1 project)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Started teaching, blogging, writing for AltDevBlogADay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Contributed to Game Engine Gems 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Launched Live++ in March 2018</a:t>
            </a:r>
          </a:p>
        </p:txBody>
      </p:sp>
    </p:spTree>
    <p:extLst>
      <p:ext uri="{BB962C8B-B14F-4D97-AF65-F5344CB8AC3E}">
        <p14:creationId xmlns:p14="http://schemas.microsoft.com/office/powerpoint/2010/main" val="3268449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String interning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: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w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?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212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Important observation</a:t>
            </a:r>
            <a:r>
              <a:rPr lang="en-AT"/>
              <a:t> #1</a:t>
            </a:r>
            <a:r>
              <a:rPr lang="en-US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The internal databases for a process can only grow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Nothing ever gets deleted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Original executable has N symbols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Patch has much fewer symbols...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...but every future patch can refer to any of the N symbols</a:t>
            </a:r>
            <a:endParaRPr lang="en-AT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Impor</a:t>
            </a:r>
            <a:r>
              <a:rPr lang="en-US"/>
              <a:t>t</a:t>
            </a:r>
            <a:r>
              <a:rPr lang="en-AT"/>
              <a:t>a</a:t>
            </a:r>
            <a:r>
              <a:rPr lang="en-US"/>
              <a:t>n</a:t>
            </a:r>
            <a:r>
              <a:rPr lang="en-AT"/>
              <a:t>t </a:t>
            </a:r>
            <a:r>
              <a:rPr lang="en-US"/>
              <a:t>o</a:t>
            </a:r>
            <a:r>
              <a:rPr lang="en-AT"/>
              <a:t>bservation #2: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Database</a:t>
            </a:r>
            <a:r>
              <a:rPr lang="en-US"/>
              <a:t>s</a:t>
            </a:r>
            <a:r>
              <a:rPr lang="en-AT"/>
              <a:t> are “initialize once, </a:t>
            </a:r>
            <a:r>
              <a:rPr lang="en-US"/>
              <a:t>l</a:t>
            </a:r>
            <a:r>
              <a:rPr lang="en-AT"/>
              <a:t>o</a:t>
            </a:r>
            <a:r>
              <a:rPr lang="en-US"/>
              <a:t>o</a:t>
            </a:r>
            <a:r>
              <a:rPr lang="en-AT"/>
              <a:t>k</a:t>
            </a:r>
            <a:r>
              <a:rPr lang="en-US"/>
              <a:t>u</a:t>
            </a:r>
            <a:r>
              <a:rPr lang="en-AT"/>
              <a:t>p &amp; </a:t>
            </a:r>
            <a:r>
              <a:rPr lang="en-US"/>
              <a:t>c</a:t>
            </a:r>
            <a:r>
              <a:rPr lang="en-AT"/>
              <a:t>o</a:t>
            </a:r>
            <a:r>
              <a:rPr lang="en-US"/>
              <a:t>m</a:t>
            </a:r>
            <a:r>
              <a:rPr lang="en-AT"/>
              <a:t>p</a:t>
            </a:r>
            <a:r>
              <a:rPr lang="en-US"/>
              <a:t>a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 often”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Initiali</a:t>
            </a:r>
            <a:r>
              <a:rPr lang="en-US"/>
              <a:t>z</a:t>
            </a:r>
            <a:r>
              <a:rPr lang="en-AT"/>
              <a:t>a</a:t>
            </a:r>
            <a:r>
              <a:rPr lang="en-US"/>
              <a:t>t</a:t>
            </a:r>
            <a:r>
              <a:rPr lang="en-AT"/>
              <a:t>i</a:t>
            </a:r>
            <a:r>
              <a:rPr lang="en-US"/>
              <a:t>o</a:t>
            </a:r>
            <a:r>
              <a:rPr lang="en-AT"/>
              <a:t>n </a:t>
            </a:r>
            <a:r>
              <a:rPr lang="en-US"/>
              <a:t>p</a:t>
            </a:r>
            <a:r>
              <a:rPr lang="en-AT"/>
              <a:t>e</a:t>
            </a:r>
            <a:r>
              <a:rPr lang="en-US"/>
              <a:t>r</a:t>
            </a:r>
            <a:r>
              <a:rPr lang="en-AT"/>
              <a:t>f</a:t>
            </a:r>
            <a:r>
              <a:rPr lang="en-US"/>
              <a:t>o</a:t>
            </a:r>
            <a:r>
              <a:rPr lang="en-AT"/>
              <a:t>r</a:t>
            </a:r>
            <a:r>
              <a:rPr lang="en-US"/>
              <a:t>m</a:t>
            </a:r>
            <a:r>
              <a:rPr lang="en-AT"/>
              <a:t>e</a:t>
            </a:r>
            <a:r>
              <a:rPr lang="en-US"/>
              <a:t>d</a:t>
            </a:r>
            <a:r>
              <a:rPr lang="en-AT"/>
              <a:t> </a:t>
            </a:r>
            <a:r>
              <a:rPr lang="en-US"/>
              <a:t>d</a:t>
            </a:r>
            <a:r>
              <a:rPr lang="en-AT"/>
              <a:t>u</a:t>
            </a:r>
            <a:r>
              <a:rPr lang="en-US"/>
              <a:t>r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P</a:t>
            </a:r>
            <a:r>
              <a:rPr lang="en-AT"/>
              <a:t>D</a:t>
            </a:r>
            <a:r>
              <a:rPr lang="en-US"/>
              <a:t>B</a:t>
            </a:r>
            <a:r>
              <a:rPr lang="en-AT"/>
              <a:t> </a:t>
            </a:r>
            <a:r>
              <a:rPr lang="en-US"/>
              <a:t>l</a:t>
            </a:r>
            <a:r>
              <a:rPr lang="en-AT"/>
              <a:t>o</a:t>
            </a:r>
            <a:r>
              <a:rPr lang="en-US"/>
              <a:t>a</a:t>
            </a:r>
            <a:r>
              <a:rPr lang="en-AT"/>
              <a:t>d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g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Lookup &amp; </a:t>
            </a:r>
            <a:r>
              <a:rPr lang="en-US"/>
              <a:t>c</a:t>
            </a:r>
            <a:r>
              <a:rPr lang="en-AT"/>
              <a:t>o</a:t>
            </a:r>
            <a:r>
              <a:rPr lang="en-US"/>
              <a:t>m</a:t>
            </a:r>
            <a:r>
              <a:rPr lang="en-AT"/>
              <a:t>p</a:t>
            </a:r>
            <a:r>
              <a:rPr lang="en-US"/>
              <a:t>a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 p</a:t>
            </a:r>
            <a:r>
              <a:rPr lang="en-US"/>
              <a:t>e</a:t>
            </a:r>
            <a:r>
              <a:rPr lang="en-AT"/>
              <a:t>r</a:t>
            </a:r>
            <a:r>
              <a:rPr lang="en-US"/>
              <a:t>f</a:t>
            </a:r>
            <a:r>
              <a:rPr lang="en-AT"/>
              <a:t>o</a:t>
            </a:r>
            <a:r>
              <a:rPr lang="en-US"/>
              <a:t>r</a:t>
            </a:r>
            <a:r>
              <a:rPr lang="en-AT"/>
              <a:t>m</a:t>
            </a:r>
            <a:r>
              <a:rPr lang="en-US"/>
              <a:t>e</a:t>
            </a:r>
            <a:r>
              <a:rPr lang="en-AT"/>
              <a:t>d for each symbol in every patch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Basic idea: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M</a:t>
            </a:r>
            <a:r>
              <a:rPr lang="en-AT"/>
              <a:t>ake lookup &amp; </a:t>
            </a:r>
            <a:r>
              <a:rPr lang="en-US"/>
              <a:t>c</a:t>
            </a:r>
            <a:r>
              <a:rPr lang="en-AT"/>
              <a:t>o</a:t>
            </a:r>
            <a:r>
              <a:rPr lang="en-US"/>
              <a:t>m</a:t>
            </a:r>
            <a:r>
              <a:rPr lang="en-AT"/>
              <a:t>p</a:t>
            </a:r>
            <a:r>
              <a:rPr lang="en-US"/>
              <a:t>a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 as fast as possible, O(1)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Make initialization as fast as possible given </a:t>
            </a:r>
            <a:r>
              <a:rPr lang="en-US"/>
              <a:t>o</a:t>
            </a:r>
            <a:r>
              <a:rPr lang="en-AT"/>
              <a:t>u</a:t>
            </a:r>
            <a:r>
              <a:rPr lang="en-US"/>
              <a:t>r</a:t>
            </a:r>
            <a:r>
              <a:rPr lang="en-AT"/>
              <a:t> </a:t>
            </a:r>
            <a:r>
              <a:rPr lang="en-US"/>
              <a:t>c</a:t>
            </a:r>
            <a:r>
              <a:rPr lang="en-AT"/>
              <a:t>o</a:t>
            </a:r>
            <a:r>
              <a:rPr lang="en-US"/>
              <a:t>n</a:t>
            </a:r>
            <a:r>
              <a:rPr lang="en-AT"/>
              <a:t>s</a:t>
            </a:r>
            <a:r>
              <a:rPr lang="en-US"/>
              <a:t>t</a:t>
            </a:r>
            <a:r>
              <a:rPr lang="en-AT"/>
              <a:t>r</a:t>
            </a:r>
            <a:r>
              <a:rPr lang="en-US"/>
              <a:t>a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t</a:t>
            </a:r>
            <a:r>
              <a:rPr lang="en-US"/>
              <a:t>s</a:t>
            </a:r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69514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String interning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: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w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?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212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</a:t>
            </a:r>
            <a:r>
              <a:rPr lang="en-AT"/>
              <a:t> </a:t>
            </a:r>
            <a:r>
              <a:rPr lang="en-US"/>
              <a:t>h</a:t>
            </a:r>
            <a:r>
              <a:rPr lang="en-AT"/>
              <a:t>a</a:t>
            </a:r>
            <a:r>
              <a:rPr lang="en-US"/>
              <a:t>s</a:t>
            </a:r>
            <a:r>
              <a:rPr lang="en-AT"/>
              <a:t>h </a:t>
            </a:r>
            <a:r>
              <a:rPr lang="en-US"/>
              <a:t>m</a:t>
            </a:r>
            <a:r>
              <a:rPr lang="en-AT"/>
              <a:t>a</a:t>
            </a:r>
            <a:r>
              <a:rPr lang="en-US"/>
              <a:t>p</a:t>
            </a:r>
            <a:r>
              <a:rPr lang="en-AT"/>
              <a:t> &lt;</a:t>
            </a:r>
            <a:r>
              <a:rPr lang="en-US"/>
              <a:t>n</a:t>
            </a:r>
            <a:r>
              <a:rPr lang="en-AT"/>
              <a:t>a</a:t>
            </a:r>
            <a:r>
              <a:rPr lang="en-US"/>
              <a:t>m</a:t>
            </a:r>
            <a:r>
              <a:rPr lang="en-AT"/>
              <a:t>e, </a:t>
            </a:r>
            <a:r>
              <a:rPr lang="en-US"/>
              <a:t>s</a:t>
            </a:r>
            <a:r>
              <a:rPr lang="en-AT"/>
              <a:t>y</a:t>
            </a:r>
            <a:r>
              <a:rPr lang="en-US"/>
              <a:t>m</a:t>
            </a:r>
            <a:r>
              <a:rPr lang="en-AT"/>
              <a:t>b</a:t>
            </a:r>
            <a:r>
              <a:rPr lang="en-US"/>
              <a:t>o</a:t>
            </a:r>
            <a:r>
              <a:rPr lang="en-AT"/>
              <a:t>l&gt; </a:t>
            </a:r>
            <a:r>
              <a:rPr lang="en-US"/>
              <a:t>i</a:t>
            </a:r>
            <a:r>
              <a:rPr lang="en-AT"/>
              <a:t>s </a:t>
            </a:r>
            <a:r>
              <a:rPr lang="en-US"/>
              <a:t>a</a:t>
            </a:r>
            <a:r>
              <a:rPr lang="en-AT"/>
              <a:t>n </a:t>
            </a:r>
            <a:r>
              <a:rPr lang="en-US"/>
              <a:t>o</a:t>
            </a:r>
            <a:r>
              <a:rPr lang="en-AT"/>
              <a:t>b</a:t>
            </a:r>
            <a:r>
              <a:rPr lang="en-US"/>
              <a:t>v</a:t>
            </a:r>
            <a:r>
              <a:rPr lang="en-AT"/>
              <a:t>i</a:t>
            </a:r>
            <a:r>
              <a:rPr lang="en-US"/>
              <a:t>o</a:t>
            </a:r>
            <a:r>
              <a:rPr lang="en-AT"/>
              <a:t>u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c</a:t>
            </a:r>
            <a:r>
              <a:rPr lang="en-AT"/>
              <a:t>h</a:t>
            </a:r>
            <a:r>
              <a:rPr lang="en-US"/>
              <a:t>o</a:t>
            </a:r>
            <a:r>
              <a:rPr lang="en-AT"/>
              <a:t>i</a:t>
            </a:r>
            <a:r>
              <a:rPr lang="en-US"/>
              <a:t>c</a:t>
            </a:r>
            <a:r>
              <a:rPr lang="en-AT"/>
              <a:t>e </a:t>
            </a:r>
            <a:r>
              <a:rPr lang="en-US"/>
              <a:t>f</a:t>
            </a:r>
            <a:r>
              <a:rPr lang="en-AT"/>
              <a:t>o</a:t>
            </a:r>
            <a:r>
              <a:rPr lang="en-US"/>
              <a:t>r</a:t>
            </a:r>
            <a:r>
              <a:rPr lang="en-AT"/>
              <a:t> </a:t>
            </a:r>
            <a:r>
              <a:rPr lang="en-US"/>
              <a:t>s</a:t>
            </a:r>
            <a:r>
              <a:rPr lang="en-AT"/>
              <a:t>y</a:t>
            </a:r>
            <a:r>
              <a:rPr lang="en-US"/>
              <a:t>m</a:t>
            </a:r>
            <a:r>
              <a:rPr lang="en-AT"/>
              <a:t>b</a:t>
            </a:r>
            <a:r>
              <a:rPr lang="en-US"/>
              <a:t>o</a:t>
            </a:r>
            <a:r>
              <a:rPr lang="en-AT"/>
              <a:t>l </a:t>
            </a:r>
            <a:r>
              <a:rPr lang="en-US"/>
              <a:t>l</a:t>
            </a:r>
            <a:r>
              <a:rPr lang="en-AT"/>
              <a:t>o</a:t>
            </a:r>
            <a:r>
              <a:rPr lang="en-US"/>
              <a:t>o</a:t>
            </a:r>
            <a:r>
              <a:rPr lang="en-AT"/>
              <a:t>k</a:t>
            </a:r>
            <a:r>
              <a:rPr lang="en-US"/>
              <a:t>u</a:t>
            </a:r>
            <a:r>
              <a:rPr lang="en-AT"/>
              <a:t>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Resolving col</a:t>
            </a:r>
            <a:r>
              <a:rPr lang="en-US"/>
              <a:t>l</a:t>
            </a:r>
            <a:r>
              <a:rPr lang="en-AT"/>
              <a:t>i</a:t>
            </a:r>
            <a:r>
              <a:rPr lang="en-US"/>
              <a:t>s</a:t>
            </a:r>
            <a:r>
              <a:rPr lang="en-AT"/>
              <a:t>i</a:t>
            </a:r>
            <a:r>
              <a:rPr lang="en-US"/>
              <a:t>o</a:t>
            </a:r>
            <a:r>
              <a:rPr lang="en-AT"/>
              <a:t>n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r</a:t>
            </a:r>
            <a:r>
              <a:rPr lang="en-AT"/>
              <a:t>e</a:t>
            </a:r>
            <a:r>
              <a:rPr lang="en-US"/>
              <a:t>q</a:t>
            </a:r>
            <a:r>
              <a:rPr lang="en-AT"/>
              <a:t>u</a:t>
            </a:r>
            <a:r>
              <a:rPr lang="en-US"/>
              <a:t>i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s (potentially expensive) </a:t>
            </a:r>
            <a:r>
              <a:rPr lang="en-US"/>
              <a:t>s</a:t>
            </a:r>
            <a:r>
              <a:rPr lang="en-AT"/>
              <a:t>y</a:t>
            </a:r>
            <a:r>
              <a:rPr lang="en-US"/>
              <a:t>m</a:t>
            </a:r>
            <a:r>
              <a:rPr lang="en-AT"/>
              <a:t>b</a:t>
            </a:r>
            <a:r>
              <a:rPr lang="en-US"/>
              <a:t>o</a:t>
            </a:r>
            <a:r>
              <a:rPr lang="en-AT"/>
              <a:t>l </a:t>
            </a:r>
            <a:r>
              <a:rPr lang="en-US"/>
              <a:t>n</a:t>
            </a:r>
            <a:r>
              <a:rPr lang="en-AT"/>
              <a:t>a</a:t>
            </a:r>
            <a:r>
              <a:rPr lang="en-US"/>
              <a:t>m</a:t>
            </a:r>
            <a:r>
              <a:rPr lang="en-AT"/>
              <a:t>e </a:t>
            </a:r>
            <a:r>
              <a:rPr lang="en-US"/>
              <a:t>c</a:t>
            </a:r>
            <a:r>
              <a:rPr lang="en-AT"/>
              <a:t>o</a:t>
            </a:r>
            <a:r>
              <a:rPr lang="en-US"/>
              <a:t>m</a:t>
            </a:r>
            <a:r>
              <a:rPr lang="en-AT"/>
              <a:t>p</a:t>
            </a:r>
            <a:r>
              <a:rPr lang="en-US"/>
              <a:t>a</a:t>
            </a:r>
            <a:r>
              <a:rPr lang="en-AT"/>
              <a:t>r</a:t>
            </a:r>
            <a:r>
              <a:rPr lang="en-US"/>
              <a:t>i</a:t>
            </a:r>
            <a:r>
              <a:rPr lang="en-AT"/>
              <a:t>s</a:t>
            </a:r>
            <a:r>
              <a:rPr lang="en-US"/>
              <a:t>o</a:t>
            </a:r>
            <a:r>
              <a:rPr lang="en-AT"/>
              <a:t>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Interned strings </a:t>
            </a:r>
            <a:r>
              <a:rPr lang="en-US"/>
              <a:t>c</a:t>
            </a:r>
            <a:r>
              <a:rPr lang="en-AT"/>
              <a:t>a</a:t>
            </a:r>
            <a:r>
              <a:rPr lang="en-US"/>
              <a:t>n</a:t>
            </a:r>
            <a:r>
              <a:rPr lang="en-AT"/>
              <a:t> </a:t>
            </a:r>
            <a:r>
              <a:rPr lang="en-US"/>
              <a:t>g</a:t>
            </a:r>
            <a:r>
              <a:rPr lang="en-AT"/>
              <a:t>i</a:t>
            </a:r>
            <a:r>
              <a:rPr lang="en-US"/>
              <a:t>v</a:t>
            </a:r>
            <a:r>
              <a:rPr lang="en-AT"/>
              <a:t>e </a:t>
            </a:r>
            <a:r>
              <a:rPr lang="en-US"/>
              <a:t>u</a:t>
            </a:r>
            <a:r>
              <a:rPr lang="en-AT"/>
              <a:t>s </a:t>
            </a:r>
            <a:r>
              <a:rPr lang="en-US"/>
              <a:t>O</a:t>
            </a:r>
            <a:r>
              <a:rPr lang="en-AT"/>
              <a:t>(1) </a:t>
            </a:r>
            <a:r>
              <a:rPr lang="en-US"/>
              <a:t>c</a:t>
            </a:r>
            <a:r>
              <a:rPr lang="en-AT"/>
              <a:t>o</a:t>
            </a:r>
            <a:r>
              <a:rPr lang="en-US"/>
              <a:t>m</a:t>
            </a:r>
            <a:r>
              <a:rPr lang="en-AT"/>
              <a:t>parison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String interning </a:t>
            </a:r>
            <a:r>
              <a:rPr lang="en-US"/>
              <a:t>r</a:t>
            </a:r>
            <a:r>
              <a:rPr lang="en-AT"/>
              <a:t>e</a:t>
            </a:r>
            <a:r>
              <a:rPr lang="en-US"/>
              <a:t>q</a:t>
            </a:r>
            <a:r>
              <a:rPr lang="en-AT"/>
              <a:t>u</a:t>
            </a:r>
            <a:r>
              <a:rPr lang="en-US"/>
              <a:t>i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s </a:t>
            </a:r>
            <a:r>
              <a:rPr lang="en-US"/>
              <a:t>u</a:t>
            </a:r>
            <a:r>
              <a:rPr lang="en-AT"/>
              <a:t>s </a:t>
            </a:r>
            <a:r>
              <a:rPr lang="en-US"/>
              <a:t>t</a:t>
            </a:r>
            <a:r>
              <a:rPr lang="en-AT"/>
              <a:t>o identify unique strings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W</a:t>
            </a:r>
            <a:r>
              <a:rPr lang="en-US"/>
              <a:t>h</a:t>
            </a:r>
            <a:r>
              <a:rPr lang="en-AT"/>
              <a:t>ich </a:t>
            </a:r>
            <a:r>
              <a:rPr lang="en-US"/>
              <a:t>i</a:t>
            </a:r>
            <a:r>
              <a:rPr lang="en-AT"/>
              <a:t>n </a:t>
            </a:r>
            <a:r>
              <a:rPr lang="en-US"/>
              <a:t>t</a:t>
            </a:r>
            <a:r>
              <a:rPr lang="en-AT"/>
              <a:t>u</a:t>
            </a:r>
            <a:r>
              <a:rPr lang="en-US"/>
              <a:t>r</a:t>
            </a:r>
            <a:r>
              <a:rPr lang="en-AT"/>
              <a:t>n </a:t>
            </a:r>
            <a:r>
              <a:rPr lang="en-US"/>
              <a:t>r</a:t>
            </a:r>
            <a:r>
              <a:rPr lang="en-AT"/>
              <a:t>e</a:t>
            </a:r>
            <a:r>
              <a:rPr lang="en-US"/>
              <a:t>q</a:t>
            </a:r>
            <a:r>
              <a:rPr lang="en-AT"/>
              <a:t>u</a:t>
            </a:r>
            <a:r>
              <a:rPr lang="en-US"/>
              <a:t>i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s </a:t>
            </a:r>
            <a:r>
              <a:rPr lang="en-US"/>
              <a:t>a</a:t>
            </a:r>
            <a:r>
              <a:rPr lang="en-AT"/>
              <a:t> </a:t>
            </a:r>
            <a:r>
              <a:rPr lang="en-US"/>
              <a:t>h</a:t>
            </a:r>
            <a:r>
              <a:rPr lang="en-AT"/>
              <a:t>a</a:t>
            </a:r>
            <a:r>
              <a:rPr lang="en-US"/>
              <a:t>s</a:t>
            </a:r>
            <a:r>
              <a:rPr lang="en-AT"/>
              <a:t>h se</a:t>
            </a:r>
            <a:r>
              <a:rPr lang="en-US"/>
              <a:t>t</a:t>
            </a:r>
            <a:endParaRPr lang="en-AT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Basic 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e</a:t>
            </a:r>
            <a:r>
              <a:rPr lang="en-AT"/>
              <a:t>p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o</a:t>
            </a:r>
            <a:r>
              <a:rPr lang="en-AT"/>
              <a:t>f </a:t>
            </a:r>
            <a:r>
              <a:rPr lang="en-US" b="1"/>
              <a:t>I</a:t>
            </a:r>
            <a:r>
              <a:rPr lang="en-AT" b="1"/>
              <a:t>n</a:t>
            </a:r>
            <a:r>
              <a:rPr lang="en-US" b="1"/>
              <a:t>t</a:t>
            </a:r>
            <a:r>
              <a:rPr lang="en-AT" b="1"/>
              <a:t>e</a:t>
            </a:r>
            <a:r>
              <a:rPr lang="en-US" b="1"/>
              <a:t>r</a:t>
            </a:r>
            <a:r>
              <a:rPr lang="en-AT" b="1"/>
              <a:t>n(</a:t>
            </a:r>
            <a:r>
              <a:rPr lang="en-US" b="1"/>
              <a:t>s</a:t>
            </a:r>
            <a:r>
              <a:rPr lang="en-AT" b="1"/>
              <a:t>t</a:t>
            </a:r>
            <a:r>
              <a:rPr lang="en-US" b="1"/>
              <a:t>r</a:t>
            </a:r>
            <a:r>
              <a:rPr lang="en-AT" b="1"/>
              <a:t>i</a:t>
            </a:r>
            <a:r>
              <a:rPr lang="en-US" b="1"/>
              <a:t>n</a:t>
            </a:r>
            <a:r>
              <a:rPr lang="en-AT" b="1"/>
              <a:t>g)</a:t>
            </a:r>
            <a:r>
              <a:rPr lang="en-AT"/>
              <a:t> </a:t>
            </a:r>
            <a:r>
              <a:rPr lang="en-US"/>
              <a:t>o</a:t>
            </a:r>
            <a:r>
              <a:rPr lang="en-AT"/>
              <a:t>p</a:t>
            </a:r>
            <a:r>
              <a:rPr lang="en-US"/>
              <a:t>e</a:t>
            </a:r>
            <a:r>
              <a:rPr lang="en-AT"/>
              <a:t>r</a:t>
            </a:r>
            <a:r>
              <a:rPr lang="en-US"/>
              <a:t>a</a:t>
            </a:r>
            <a:r>
              <a:rPr lang="en-AT"/>
              <a:t>t</a:t>
            </a:r>
            <a:r>
              <a:rPr lang="en-US"/>
              <a:t>i</a:t>
            </a:r>
            <a:r>
              <a:rPr lang="en-AT"/>
              <a:t>o</a:t>
            </a:r>
            <a:r>
              <a:rPr lang="en-US"/>
              <a:t>n</a:t>
            </a:r>
            <a:r>
              <a:rPr lang="en-AT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A</a:t>
            </a:r>
            <a:r>
              <a:rPr lang="en-AT"/>
              <a:t>s</a:t>
            </a:r>
            <a:r>
              <a:rPr lang="en-US"/>
              <a:t>k</a:t>
            </a:r>
            <a:r>
              <a:rPr lang="en-AT"/>
              <a:t> </a:t>
            </a:r>
            <a:r>
              <a:rPr lang="en-US"/>
              <a:t>h</a:t>
            </a:r>
            <a:r>
              <a:rPr lang="en-AT"/>
              <a:t>a</a:t>
            </a:r>
            <a:r>
              <a:rPr lang="en-US"/>
              <a:t>s</a:t>
            </a:r>
            <a:r>
              <a:rPr lang="en-AT"/>
              <a:t>h </a:t>
            </a:r>
            <a:r>
              <a:rPr lang="en-US"/>
              <a:t>s</a:t>
            </a:r>
            <a:r>
              <a:rPr lang="en-AT"/>
              <a:t>e</a:t>
            </a:r>
            <a:r>
              <a:rPr lang="en-US"/>
              <a:t>t</a:t>
            </a:r>
            <a:r>
              <a:rPr lang="en-AT"/>
              <a:t>: </a:t>
            </a:r>
            <a:r>
              <a:rPr lang="en-US"/>
              <a:t>d</a:t>
            </a:r>
            <a:r>
              <a:rPr lang="en-AT"/>
              <a:t>oes the pool of interned strings already contain </a:t>
            </a:r>
            <a:r>
              <a:rPr lang="en-AT" b="1"/>
              <a:t>string</a:t>
            </a:r>
            <a:r>
              <a:rPr lang="en-AT"/>
              <a:t>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Yes: </a:t>
            </a:r>
            <a:r>
              <a:rPr lang="en-US"/>
              <a:t>n</a:t>
            </a:r>
            <a:r>
              <a:rPr lang="en-AT"/>
              <a:t>o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g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o 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o</a:t>
            </a:r>
            <a:r>
              <a:rPr lang="en-AT"/>
              <a:t>r</a:t>
            </a:r>
            <a:r>
              <a:rPr lang="en-US"/>
              <a:t>e</a:t>
            </a:r>
            <a:endParaRPr lang="en-AT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/>
              <a:t>R</a:t>
            </a:r>
            <a:r>
              <a:rPr lang="en-AT"/>
              <a:t>e</a:t>
            </a:r>
            <a:r>
              <a:rPr lang="en-US"/>
              <a:t>t</a:t>
            </a:r>
            <a:r>
              <a:rPr lang="en-AT"/>
              <a:t>u</a:t>
            </a:r>
            <a:r>
              <a:rPr lang="en-US"/>
              <a:t>r</a:t>
            </a:r>
            <a:r>
              <a:rPr lang="en-AT"/>
              <a:t>n </a:t>
            </a:r>
            <a:r>
              <a:rPr lang="en-US"/>
              <a:t>a</a:t>
            </a:r>
            <a:r>
              <a:rPr lang="en-AT"/>
              <a:t> value that uniquely identifies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e</a:t>
            </a:r>
            <a:r>
              <a:rPr lang="en-AT"/>
              <a:t>x</a:t>
            </a:r>
            <a:r>
              <a:rPr lang="en-US"/>
              <a:t>i</a:t>
            </a:r>
            <a:r>
              <a:rPr lang="en-AT"/>
              <a:t>s</a:t>
            </a:r>
            <a:r>
              <a:rPr lang="en-US"/>
              <a:t>t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t</a:t>
            </a:r>
            <a:r>
              <a:rPr lang="en-AT"/>
              <a:t>e</a:t>
            </a:r>
            <a:r>
              <a:rPr lang="en-US"/>
              <a:t>r</a:t>
            </a:r>
            <a:r>
              <a:rPr lang="en-AT"/>
              <a:t>n</a:t>
            </a:r>
            <a:r>
              <a:rPr lang="en-US"/>
              <a:t>e</a:t>
            </a:r>
            <a:r>
              <a:rPr lang="en-AT"/>
              <a:t>d string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No: </a:t>
            </a:r>
            <a:r>
              <a:rPr lang="en-US"/>
              <a:t>a</a:t>
            </a:r>
            <a:r>
              <a:rPr lang="en-AT"/>
              <a:t>l</a:t>
            </a:r>
            <a:r>
              <a:rPr lang="en-US"/>
              <a:t>l</a:t>
            </a:r>
            <a:r>
              <a:rPr lang="en-AT"/>
              <a:t>o</a:t>
            </a:r>
            <a:r>
              <a:rPr lang="en-US"/>
              <a:t>c</a:t>
            </a:r>
            <a:r>
              <a:rPr lang="en-AT"/>
              <a:t>a</a:t>
            </a:r>
            <a:r>
              <a:rPr lang="en-US"/>
              <a:t>t</a:t>
            </a:r>
            <a:r>
              <a:rPr lang="en-AT"/>
              <a:t>e </a:t>
            </a:r>
            <a:r>
              <a:rPr lang="en-US"/>
              <a:t>s</a:t>
            </a:r>
            <a:r>
              <a:rPr lang="en-AT"/>
              <a:t>p</a:t>
            </a:r>
            <a:r>
              <a:rPr lang="en-US"/>
              <a:t>a</a:t>
            </a:r>
            <a:r>
              <a:rPr lang="en-AT"/>
              <a:t>c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i</a:t>
            </a:r>
            <a:r>
              <a:rPr lang="en-AT"/>
              <a:t>n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p</a:t>
            </a:r>
            <a:r>
              <a:rPr lang="en-AT"/>
              <a:t>o</a:t>
            </a:r>
            <a:r>
              <a:rPr lang="en-US"/>
              <a:t>o</a:t>
            </a:r>
            <a:r>
              <a:rPr lang="en-AT"/>
              <a:t>l </a:t>
            </a:r>
            <a:r>
              <a:rPr lang="en-US"/>
              <a:t>f</a:t>
            </a:r>
            <a:r>
              <a:rPr lang="en-AT"/>
              <a:t>o</a:t>
            </a:r>
            <a:r>
              <a:rPr lang="en-US"/>
              <a:t>r</a:t>
            </a:r>
            <a:r>
              <a:rPr lang="en-AT"/>
              <a:t> 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o</a:t>
            </a:r>
            <a:r>
              <a:rPr lang="en-AT"/>
              <a:t>r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g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t</a:t>
            </a:r>
            <a:r>
              <a:rPr lang="en-AT"/>
              <a:t>e</a:t>
            </a:r>
            <a:r>
              <a:rPr lang="en-US"/>
              <a:t>r</a:t>
            </a:r>
            <a:r>
              <a:rPr lang="en-AT"/>
              <a:t>n</a:t>
            </a:r>
            <a:r>
              <a:rPr lang="en-US"/>
              <a:t>e</a:t>
            </a:r>
            <a:r>
              <a:rPr lang="en-AT"/>
              <a:t>d 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r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AT"/>
              <a:t>Return a value that uniquely ide</a:t>
            </a:r>
            <a:r>
              <a:rPr lang="en-US"/>
              <a:t>n</a:t>
            </a:r>
            <a:r>
              <a:rPr lang="en-AT"/>
              <a:t>t</a:t>
            </a:r>
            <a:r>
              <a:rPr lang="en-US"/>
              <a:t>i</a:t>
            </a:r>
            <a:r>
              <a:rPr lang="en-AT"/>
              <a:t>f</a:t>
            </a:r>
            <a:r>
              <a:rPr lang="en-US"/>
              <a:t>i</a:t>
            </a:r>
            <a:r>
              <a:rPr lang="en-AT"/>
              <a:t>e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n</a:t>
            </a:r>
            <a:r>
              <a:rPr lang="en-AT"/>
              <a:t>e</a:t>
            </a:r>
            <a:r>
              <a:rPr lang="en-US"/>
              <a:t>w</a:t>
            </a:r>
            <a:r>
              <a:rPr lang="en-AT"/>
              <a:t>l</a:t>
            </a:r>
            <a:r>
              <a:rPr lang="en-US"/>
              <a:t>y</a:t>
            </a:r>
            <a:r>
              <a:rPr lang="en-AT"/>
              <a:t> 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t</a:t>
            </a:r>
            <a:r>
              <a:rPr lang="en-AT"/>
              <a:t>e</a:t>
            </a:r>
            <a:r>
              <a:rPr lang="en-US"/>
              <a:t>r</a:t>
            </a:r>
            <a:r>
              <a:rPr lang="en-AT"/>
              <a:t>n</a:t>
            </a:r>
            <a:r>
              <a:rPr lang="en-US"/>
              <a:t>e</a:t>
            </a:r>
            <a:r>
              <a:rPr lang="en-AT"/>
              <a:t>d 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r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4360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String interning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: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d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f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f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u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E8532-DDA0-4F53-8594-114A6A5D0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7481"/>
            <a:ext cx="12192000" cy="181719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94A876-6725-4647-ADF7-3545B616A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10515600" cy="52943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</a:t>
            </a:r>
            <a:r>
              <a:rPr lang="en-AT"/>
              <a:t>i</a:t>
            </a:r>
            <a:r>
              <a:rPr lang="en-US"/>
              <a:t>v</a:t>
            </a:r>
            <a:r>
              <a:rPr lang="en-AT"/>
              <a:t>e++ </a:t>
            </a:r>
            <a:r>
              <a:rPr lang="en-US"/>
              <a:t>i</a:t>
            </a:r>
            <a:r>
              <a:rPr lang="en-AT"/>
              <a:t>s </a:t>
            </a:r>
            <a:r>
              <a:rPr lang="en-US"/>
              <a:t>h</a:t>
            </a:r>
            <a:r>
              <a:rPr lang="en-AT"/>
              <a:t>e</a:t>
            </a:r>
            <a:r>
              <a:rPr lang="en-US"/>
              <a:t>a</a:t>
            </a:r>
            <a:r>
              <a:rPr lang="en-AT"/>
              <a:t>v</a:t>
            </a:r>
            <a:r>
              <a:rPr lang="en-US"/>
              <a:t>i</a:t>
            </a:r>
            <a:r>
              <a:rPr lang="en-AT"/>
              <a:t>l</a:t>
            </a:r>
            <a:r>
              <a:rPr lang="en-US"/>
              <a:t>y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r</a:t>
            </a:r>
            <a:r>
              <a:rPr lang="en-AT"/>
              <a:t>e</a:t>
            </a:r>
            <a:r>
              <a:rPr lang="en-US"/>
              <a:t>a</a:t>
            </a:r>
            <a:r>
              <a:rPr lang="en-AT"/>
              <a:t>d</a:t>
            </a:r>
            <a:r>
              <a:rPr lang="en-US"/>
              <a:t>e</a:t>
            </a:r>
            <a:r>
              <a:rPr lang="en-AT"/>
              <a:t>d, </a:t>
            </a:r>
            <a:r>
              <a:rPr lang="en-US"/>
              <a:t>e</a:t>
            </a:r>
            <a:r>
              <a:rPr lang="en-AT"/>
              <a:t>s</a:t>
            </a:r>
            <a:r>
              <a:rPr lang="en-US"/>
              <a:t>p</a:t>
            </a:r>
            <a:r>
              <a:rPr lang="en-AT"/>
              <a:t>ecially initial loading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T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T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T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T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T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String interning has </a:t>
            </a:r>
            <a:r>
              <a:rPr lang="en-US"/>
              <a:t>a</a:t>
            </a:r>
            <a:r>
              <a:rPr lang="en-AT"/>
              <a:t>t least two choke points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Hash set lookup and insertio</a:t>
            </a:r>
            <a:r>
              <a:rPr lang="en-US"/>
              <a:t>n</a:t>
            </a:r>
            <a:r>
              <a:rPr lang="en-AT"/>
              <a:t> for checking uniqueness of strings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Insertion needs to lock the container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Major source of contention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Memory allocation for 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o</a:t>
            </a:r>
            <a:r>
              <a:rPr lang="en-AT"/>
              <a:t>r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g</a:t>
            </a:r>
            <a:r>
              <a:rPr lang="en-AT"/>
              <a:t> 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t</a:t>
            </a:r>
            <a:r>
              <a:rPr lang="en-AT"/>
              <a:t>e</a:t>
            </a:r>
            <a:r>
              <a:rPr lang="en-US"/>
              <a:t>r</a:t>
            </a:r>
            <a:r>
              <a:rPr lang="en-AT"/>
              <a:t>n</a:t>
            </a:r>
            <a:r>
              <a:rPr lang="en-US"/>
              <a:t>e</a:t>
            </a:r>
            <a:r>
              <a:rPr lang="en-AT"/>
              <a:t>d 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r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</a:t>
            </a:r>
            <a:r>
              <a:rPr lang="en-US"/>
              <a:t>s</a:t>
            </a:r>
            <a:endParaRPr lang="en-AT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G</a:t>
            </a:r>
            <a:r>
              <a:rPr lang="en-AT"/>
              <a:t>e</a:t>
            </a:r>
            <a:r>
              <a:rPr lang="en-US"/>
              <a:t>n</a:t>
            </a:r>
            <a:r>
              <a:rPr lang="en-AT"/>
              <a:t>e</a:t>
            </a:r>
            <a:r>
              <a:rPr lang="en-US"/>
              <a:t>r</a:t>
            </a:r>
            <a:r>
              <a:rPr lang="en-AT"/>
              <a:t>i</a:t>
            </a:r>
            <a:r>
              <a:rPr lang="en-US"/>
              <a:t>c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l</a:t>
            </a:r>
            <a:r>
              <a:rPr lang="en-US"/>
              <a:t>l</a:t>
            </a:r>
            <a:r>
              <a:rPr lang="en-AT"/>
              <a:t>o</a:t>
            </a:r>
            <a:r>
              <a:rPr lang="en-US"/>
              <a:t>c</a:t>
            </a:r>
            <a:r>
              <a:rPr lang="en-AT"/>
              <a:t>a</a:t>
            </a:r>
            <a:r>
              <a:rPr lang="en-US"/>
              <a:t>t</a:t>
            </a:r>
            <a:r>
              <a:rPr lang="en-AT"/>
              <a:t>o</a:t>
            </a:r>
            <a:r>
              <a:rPr lang="en-US"/>
              <a:t>r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n</a:t>
            </a:r>
            <a:r>
              <a:rPr lang="en-US"/>
              <a:t>o</a:t>
            </a:r>
            <a:r>
              <a:rPr lang="en-AT"/>
              <a:t>t</a:t>
            </a:r>
            <a:r>
              <a:rPr lang="en-US"/>
              <a:t>h</a:t>
            </a:r>
            <a:r>
              <a:rPr lang="en-AT"/>
              <a:t>e</a:t>
            </a:r>
            <a:r>
              <a:rPr lang="en-US"/>
              <a:t>r</a:t>
            </a:r>
            <a:r>
              <a:rPr lang="en-AT"/>
              <a:t> </a:t>
            </a:r>
            <a:r>
              <a:rPr lang="en-US"/>
              <a:t>s</a:t>
            </a:r>
            <a:r>
              <a:rPr lang="en-AT"/>
              <a:t>o</a:t>
            </a:r>
            <a:r>
              <a:rPr lang="en-US"/>
              <a:t>u</a:t>
            </a:r>
            <a:r>
              <a:rPr lang="en-AT"/>
              <a:t>r</a:t>
            </a:r>
            <a:r>
              <a:rPr lang="en-US"/>
              <a:t>c</a:t>
            </a:r>
            <a:r>
              <a:rPr lang="en-AT"/>
              <a:t>e </a:t>
            </a:r>
            <a:r>
              <a:rPr lang="en-US"/>
              <a:t>o</a:t>
            </a:r>
            <a:r>
              <a:rPr lang="en-AT"/>
              <a:t>f </a:t>
            </a:r>
            <a:r>
              <a:rPr lang="en-US"/>
              <a:t>c</a:t>
            </a:r>
            <a:r>
              <a:rPr lang="en-AT"/>
              <a:t>o</a:t>
            </a:r>
            <a:r>
              <a:rPr lang="en-US"/>
              <a:t>n</a:t>
            </a:r>
            <a:r>
              <a:rPr lang="en-AT"/>
              <a:t>t</a:t>
            </a:r>
            <a:r>
              <a:rPr lang="en-US"/>
              <a:t>e</a:t>
            </a:r>
            <a:r>
              <a:rPr lang="en-AT"/>
              <a:t>n</a:t>
            </a:r>
            <a:r>
              <a:rPr lang="en-US"/>
              <a:t>t</a:t>
            </a:r>
            <a:r>
              <a:rPr lang="en-AT"/>
              <a:t>i</a:t>
            </a:r>
            <a:r>
              <a:rPr lang="en-US"/>
              <a:t>o</a:t>
            </a:r>
            <a:r>
              <a:rPr lang="en-AT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84747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String interning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: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v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g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212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</a:t>
            </a:r>
            <a:r>
              <a:rPr lang="en-AT"/>
              <a:t>a</a:t>
            </a:r>
            <a:r>
              <a:rPr lang="en-US"/>
              <a:t>s</a:t>
            </a:r>
            <a:r>
              <a:rPr lang="en-AT"/>
              <a:t>h </a:t>
            </a:r>
            <a:r>
              <a:rPr lang="en-US"/>
              <a:t>s</a:t>
            </a:r>
            <a:r>
              <a:rPr lang="en-AT"/>
              <a:t>e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c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c</a:t>
            </a:r>
            <a:r>
              <a:rPr lang="en-US"/>
              <a:t>k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f</a:t>
            </a:r>
            <a:r>
              <a:rPr lang="en-AT"/>
              <a:t>o</a:t>
            </a:r>
            <a:r>
              <a:rPr lang="en-US"/>
              <a:t>r</a:t>
            </a:r>
            <a:r>
              <a:rPr lang="en-AT"/>
              <a:t> </a:t>
            </a:r>
            <a:r>
              <a:rPr lang="en-US"/>
              <a:t>u</a:t>
            </a:r>
            <a:r>
              <a:rPr lang="en-AT"/>
              <a:t>n</a:t>
            </a:r>
            <a:r>
              <a:rPr lang="en-US"/>
              <a:t>i</a:t>
            </a:r>
            <a:r>
              <a:rPr lang="en-AT"/>
              <a:t>q</a:t>
            </a:r>
            <a:r>
              <a:rPr lang="en-US"/>
              <a:t>u</a:t>
            </a:r>
            <a:r>
              <a:rPr lang="en-AT"/>
              <a:t>e</a:t>
            </a:r>
            <a:r>
              <a:rPr lang="en-US"/>
              <a:t>n</a:t>
            </a:r>
            <a:r>
              <a:rPr lang="en-AT"/>
              <a:t>e</a:t>
            </a:r>
            <a:r>
              <a:rPr lang="en-US"/>
              <a:t>s</a:t>
            </a:r>
            <a:r>
              <a:rPr lang="en-AT"/>
              <a:t>s </a:t>
            </a:r>
            <a:r>
              <a:rPr lang="en-US"/>
              <a:t>c</a:t>
            </a:r>
            <a:r>
              <a:rPr lang="en-AT"/>
              <a:t>a</a:t>
            </a:r>
            <a:r>
              <a:rPr lang="en-US"/>
              <a:t>n</a:t>
            </a:r>
            <a:r>
              <a:rPr lang="en-AT"/>
              <a:t> </a:t>
            </a:r>
            <a:r>
              <a:rPr lang="en-US"/>
              <a:t>b</a:t>
            </a:r>
            <a:r>
              <a:rPr lang="en-AT"/>
              <a:t>e </a:t>
            </a:r>
            <a:r>
              <a:rPr lang="en-US" b="1"/>
              <a:t>s</a:t>
            </a:r>
            <a:r>
              <a:rPr lang="en-AT" b="1"/>
              <a:t>h</a:t>
            </a:r>
            <a:r>
              <a:rPr lang="en-US" b="1"/>
              <a:t>a</a:t>
            </a:r>
            <a:r>
              <a:rPr lang="en-AT" b="1"/>
              <a:t>r</a:t>
            </a:r>
            <a:r>
              <a:rPr lang="en-US" b="1"/>
              <a:t>d</a:t>
            </a:r>
            <a:r>
              <a:rPr lang="en-AT" b="1"/>
              <a:t>e</a:t>
            </a:r>
            <a:r>
              <a:rPr lang="en-US" b="1"/>
              <a:t>d</a:t>
            </a:r>
            <a:endParaRPr lang="en-AT" b="1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Remember: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S</a:t>
            </a:r>
            <a:r>
              <a:rPr lang="en-US"/>
              <a:t>a</a:t>
            </a:r>
            <a:r>
              <a:rPr lang="en-AT"/>
              <a:t>m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r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</a:t>
            </a:r>
            <a:r>
              <a:rPr lang="en-US"/>
              <a:t>s</a:t>
            </a:r>
            <a:r>
              <a:rPr lang="en-AT"/>
              <a:t> == </a:t>
            </a:r>
            <a:r>
              <a:rPr lang="en-US"/>
              <a:t>s</a:t>
            </a:r>
            <a:r>
              <a:rPr lang="en-AT"/>
              <a:t>a</a:t>
            </a:r>
            <a:r>
              <a:rPr lang="en-US"/>
              <a:t>m</a:t>
            </a:r>
            <a:r>
              <a:rPr lang="en-AT"/>
              <a:t>e </a:t>
            </a:r>
            <a:r>
              <a:rPr lang="en-US"/>
              <a:t>h</a:t>
            </a:r>
            <a:r>
              <a:rPr lang="en-AT"/>
              <a:t>a</a:t>
            </a:r>
            <a:r>
              <a:rPr lang="en-US"/>
              <a:t>s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Different string</a:t>
            </a:r>
            <a:r>
              <a:rPr lang="en-US"/>
              <a:t>s</a:t>
            </a:r>
            <a:r>
              <a:rPr lang="en-AT"/>
              <a:t> == </a:t>
            </a:r>
            <a:r>
              <a:rPr lang="en-US"/>
              <a:t>p</a:t>
            </a:r>
            <a:r>
              <a:rPr lang="en-AT"/>
              <a:t>r</a:t>
            </a:r>
            <a:r>
              <a:rPr lang="en-US"/>
              <a:t>o</a:t>
            </a:r>
            <a:r>
              <a:rPr lang="en-AT"/>
              <a:t>b</a:t>
            </a:r>
            <a:r>
              <a:rPr lang="en-US"/>
              <a:t>a</a:t>
            </a:r>
            <a:r>
              <a:rPr lang="en-AT"/>
              <a:t>b</a:t>
            </a:r>
            <a:r>
              <a:rPr lang="en-US"/>
              <a:t>l</a:t>
            </a:r>
            <a:r>
              <a:rPr lang="en-AT"/>
              <a:t>y </a:t>
            </a:r>
            <a:r>
              <a:rPr lang="en-US"/>
              <a:t>d</a:t>
            </a:r>
            <a:r>
              <a:rPr lang="en-AT"/>
              <a:t>i</a:t>
            </a:r>
            <a:r>
              <a:rPr lang="en-US"/>
              <a:t>f</a:t>
            </a:r>
            <a:r>
              <a:rPr lang="en-AT"/>
              <a:t>f</a:t>
            </a:r>
            <a:r>
              <a:rPr lang="en-US"/>
              <a:t>e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n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h</a:t>
            </a:r>
            <a:r>
              <a:rPr lang="en-AT"/>
              <a:t>a</a:t>
            </a:r>
            <a:r>
              <a:rPr lang="en-US"/>
              <a:t>s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s, </a:t>
            </a:r>
            <a:r>
              <a:rPr lang="en-US"/>
              <a:t>b</a:t>
            </a:r>
            <a:r>
              <a:rPr lang="en-AT"/>
              <a:t>u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c</a:t>
            </a:r>
            <a:r>
              <a:rPr lang="en-AT"/>
              <a:t>ould be the same (collision)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</a:t>
            </a:r>
            <a:r>
              <a:rPr lang="en-AT"/>
              <a:t>h</a:t>
            </a:r>
            <a:r>
              <a:rPr lang="en-US"/>
              <a:t>a</a:t>
            </a:r>
            <a:r>
              <a:rPr lang="en-AT"/>
              <a:t>r</a:t>
            </a:r>
            <a:r>
              <a:rPr lang="en-US"/>
              <a:t>d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d</a:t>
            </a:r>
            <a:r>
              <a:rPr lang="en-AT"/>
              <a:t>o</a:t>
            </a:r>
            <a:r>
              <a:rPr lang="en-US"/>
              <a:t>e</a:t>
            </a:r>
            <a:r>
              <a:rPr lang="en-AT"/>
              <a:t>s</a:t>
            </a:r>
            <a:r>
              <a:rPr lang="en-US"/>
              <a:t>n</a:t>
            </a:r>
            <a:r>
              <a:rPr lang="en-AT"/>
              <a:t>’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b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a</a:t>
            </a:r>
            <a:r>
              <a:rPr lang="en-US"/>
              <a:t>k</a:t>
            </a:r>
            <a:r>
              <a:rPr lang="en-AT"/>
              <a:t> </a:t>
            </a:r>
            <a:r>
              <a:rPr lang="en-US"/>
              <a:t>w</a:t>
            </a:r>
            <a:r>
              <a:rPr lang="en-AT"/>
              <a:t>h</a:t>
            </a:r>
            <a:r>
              <a:rPr lang="en-US"/>
              <a:t>a</a:t>
            </a:r>
            <a:r>
              <a:rPr lang="en-AT"/>
              <a:t>t </a:t>
            </a:r>
            <a:r>
              <a:rPr lang="en-US"/>
              <a:t>w</a:t>
            </a:r>
            <a:r>
              <a:rPr lang="en-AT"/>
              <a:t>e </a:t>
            </a:r>
            <a:r>
              <a:rPr lang="en-US"/>
              <a:t>a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e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g</a:t>
            </a:r>
            <a:r>
              <a:rPr lang="en-AT"/>
              <a:t> </a:t>
            </a:r>
            <a:r>
              <a:rPr lang="en-US"/>
              <a:t>f</a:t>
            </a:r>
            <a:r>
              <a:rPr lang="en-AT"/>
              <a:t>o</a:t>
            </a:r>
            <a:r>
              <a:rPr lang="en-US"/>
              <a:t>r</a:t>
            </a:r>
            <a:endParaRPr lang="en-AT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Use N hash sets instead of a single global has</a:t>
            </a:r>
            <a:r>
              <a:rPr lang="en-US"/>
              <a:t>h</a:t>
            </a:r>
            <a:r>
              <a:rPr lang="en-AT"/>
              <a:t> </a:t>
            </a:r>
            <a:r>
              <a:rPr lang="en-US"/>
              <a:t>s</a:t>
            </a:r>
            <a:r>
              <a:rPr lang="en-AT"/>
              <a:t>e</a:t>
            </a:r>
            <a:r>
              <a:rPr lang="en-US"/>
              <a:t>t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As lon</a:t>
            </a:r>
            <a:r>
              <a:rPr lang="en-US"/>
              <a:t>g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s </a:t>
            </a:r>
            <a:r>
              <a:rPr lang="en-US"/>
              <a:t>d</a:t>
            </a:r>
            <a:r>
              <a:rPr lang="en-AT"/>
              <a:t>i</a:t>
            </a:r>
            <a:r>
              <a:rPr lang="en-US"/>
              <a:t>f</a:t>
            </a:r>
            <a:r>
              <a:rPr lang="en-AT"/>
              <a:t>f</a:t>
            </a:r>
            <a:r>
              <a:rPr lang="en-US"/>
              <a:t>e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n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r</a:t>
            </a:r>
            <a:r>
              <a:rPr lang="en-AT"/>
              <a:t>e</a:t>
            </a:r>
            <a:r>
              <a:rPr lang="en-US"/>
              <a:t>a</a:t>
            </a:r>
            <a:r>
              <a:rPr lang="en-AT"/>
              <a:t>d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s</a:t>
            </a:r>
            <a:r>
              <a:rPr lang="en-US"/>
              <a:t>k</a:t>
            </a:r>
            <a:r>
              <a:rPr lang="en-AT"/>
              <a:t> </a:t>
            </a:r>
            <a:r>
              <a:rPr lang="en-US"/>
              <a:t>d</a:t>
            </a:r>
            <a:r>
              <a:rPr lang="en-AT"/>
              <a:t>i</a:t>
            </a:r>
            <a:r>
              <a:rPr lang="en-US"/>
              <a:t>f</a:t>
            </a:r>
            <a:r>
              <a:rPr lang="en-AT"/>
              <a:t>f</a:t>
            </a:r>
            <a:r>
              <a:rPr lang="en-US"/>
              <a:t>e</a:t>
            </a:r>
            <a:r>
              <a:rPr lang="en-AT"/>
              <a:t>rent sets, there is no contention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De</a:t>
            </a:r>
            <a:r>
              <a:rPr lang="en-US"/>
              <a:t>t</a:t>
            </a:r>
            <a:r>
              <a:rPr lang="en-AT"/>
              <a:t>e</a:t>
            </a:r>
            <a:r>
              <a:rPr lang="en-US"/>
              <a:t>r</a:t>
            </a:r>
            <a:r>
              <a:rPr lang="en-AT"/>
              <a:t>m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e</a:t>
            </a:r>
            <a:r>
              <a:rPr lang="en-AT"/>
              <a:t> shar</a:t>
            </a:r>
            <a:r>
              <a:rPr lang="en-US"/>
              <a:t>d</a:t>
            </a:r>
            <a:r>
              <a:rPr lang="en-AT"/>
              <a:t> 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d</a:t>
            </a:r>
            <a:r>
              <a:rPr lang="en-AT"/>
              <a:t>e</a:t>
            </a:r>
            <a:r>
              <a:rPr lang="en-US"/>
              <a:t>x</a:t>
            </a:r>
            <a:r>
              <a:rPr lang="en-AT"/>
              <a:t> </a:t>
            </a:r>
            <a:r>
              <a:rPr lang="en-US"/>
              <a:t>b</a:t>
            </a:r>
            <a:r>
              <a:rPr lang="en-AT"/>
              <a:t>a</a:t>
            </a:r>
            <a:r>
              <a:rPr lang="en-US"/>
              <a:t>s</a:t>
            </a:r>
            <a:r>
              <a:rPr lang="en-AT"/>
              <a:t>e</a:t>
            </a:r>
            <a:r>
              <a:rPr lang="en-US"/>
              <a:t>d</a:t>
            </a:r>
            <a:r>
              <a:rPr lang="en-AT"/>
              <a:t> </a:t>
            </a:r>
            <a:r>
              <a:rPr lang="en-US"/>
              <a:t>o</a:t>
            </a:r>
            <a:r>
              <a:rPr lang="en-AT"/>
              <a:t>n string hash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The hash is required for lookup and insertion </a:t>
            </a:r>
            <a:r>
              <a:rPr lang="en-US"/>
              <a:t>a</a:t>
            </a:r>
            <a:r>
              <a:rPr lang="en-AT"/>
              <a:t>n</a:t>
            </a:r>
            <a:r>
              <a:rPr lang="en-US"/>
              <a:t>y</a:t>
            </a:r>
            <a:r>
              <a:rPr lang="en-AT"/>
              <a:t>w</a:t>
            </a:r>
            <a:r>
              <a:rPr lang="en-US"/>
              <a:t>a</a:t>
            </a:r>
            <a:r>
              <a:rPr lang="en-AT"/>
              <a:t>y, </a:t>
            </a:r>
            <a:r>
              <a:rPr lang="en-US"/>
              <a:t>s</a:t>
            </a:r>
            <a:r>
              <a:rPr lang="en-AT"/>
              <a:t>o </a:t>
            </a:r>
            <a:r>
              <a:rPr lang="en-US"/>
              <a:t>n</a:t>
            </a:r>
            <a:r>
              <a:rPr lang="en-AT"/>
              <a:t>o </a:t>
            </a:r>
            <a:r>
              <a:rPr lang="en-US"/>
              <a:t>a</a:t>
            </a:r>
            <a:r>
              <a:rPr lang="en-AT"/>
              <a:t>d</a:t>
            </a:r>
            <a:r>
              <a:rPr lang="en-US"/>
              <a:t>d</a:t>
            </a:r>
            <a:r>
              <a:rPr lang="en-AT"/>
              <a:t>i</a:t>
            </a:r>
            <a:r>
              <a:rPr lang="en-US"/>
              <a:t>t</a:t>
            </a:r>
            <a:r>
              <a:rPr lang="en-AT"/>
              <a:t>i</a:t>
            </a:r>
            <a:r>
              <a:rPr lang="en-US"/>
              <a:t>o</a:t>
            </a:r>
            <a:r>
              <a:rPr lang="en-AT"/>
              <a:t>n</a:t>
            </a:r>
            <a:r>
              <a:rPr lang="en-US"/>
              <a:t>a</a:t>
            </a:r>
            <a:r>
              <a:rPr lang="en-AT"/>
              <a:t>l </a:t>
            </a:r>
            <a:r>
              <a:rPr lang="en-US"/>
              <a:t>o</a:t>
            </a:r>
            <a:r>
              <a:rPr lang="en-AT"/>
              <a:t>v</a:t>
            </a:r>
            <a:r>
              <a:rPr lang="en-US"/>
              <a:t>e</a:t>
            </a:r>
            <a:r>
              <a:rPr lang="en-AT"/>
              <a:t>r</a:t>
            </a:r>
            <a:r>
              <a:rPr lang="en-US"/>
              <a:t>h</a:t>
            </a:r>
            <a:r>
              <a:rPr lang="en-AT"/>
              <a:t>e</a:t>
            </a:r>
            <a:r>
              <a:rPr lang="en-US"/>
              <a:t>a</a:t>
            </a:r>
            <a:r>
              <a:rPr lang="en-AT"/>
              <a:t>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Careful!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How are your hashes calcul</a:t>
            </a:r>
            <a:r>
              <a:rPr lang="en-US"/>
              <a:t>a</a:t>
            </a:r>
            <a:r>
              <a:rPr lang="en-AT"/>
              <a:t>t</a:t>
            </a:r>
            <a:r>
              <a:rPr lang="en-US"/>
              <a:t>e</a:t>
            </a:r>
            <a:r>
              <a:rPr lang="en-AT"/>
              <a:t>d?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How does your hash container work</a:t>
            </a:r>
            <a:r>
              <a:rPr lang="en-US"/>
              <a:t> internally</a:t>
            </a:r>
            <a:r>
              <a:rPr lang="en-AT"/>
              <a:t>?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AT"/>
              <a:t>E.g. Swiss Tables use the </a:t>
            </a:r>
            <a:r>
              <a:rPr lang="en-US"/>
              <a:t>l</a:t>
            </a:r>
            <a:r>
              <a:rPr lang="en-AT"/>
              <a:t>owest 7 bits of the hash for metadata, </a:t>
            </a:r>
            <a:r>
              <a:rPr lang="en-US"/>
              <a:t>s</a:t>
            </a:r>
            <a:r>
              <a:rPr lang="en-AT"/>
              <a:t>o </a:t>
            </a:r>
            <a:r>
              <a:rPr lang="en-US" b="1"/>
              <a:t>d</a:t>
            </a:r>
            <a:r>
              <a:rPr lang="en-AT" b="1"/>
              <a:t>o </a:t>
            </a:r>
            <a:r>
              <a:rPr lang="en-US" b="1"/>
              <a:t>n</a:t>
            </a:r>
            <a:r>
              <a:rPr lang="en-AT" b="1"/>
              <a:t>o</a:t>
            </a:r>
            <a:r>
              <a:rPr lang="en-US" b="1"/>
              <a:t>t</a:t>
            </a:r>
            <a:r>
              <a:rPr lang="en-AT" b="1"/>
              <a:t> </a:t>
            </a:r>
            <a:r>
              <a:rPr lang="en-US" b="1"/>
              <a:t>u</a:t>
            </a:r>
            <a:r>
              <a:rPr lang="en-AT" b="1"/>
              <a:t>s</a:t>
            </a:r>
            <a:r>
              <a:rPr lang="en-US" b="1"/>
              <a:t>e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 hash’s </a:t>
            </a:r>
            <a:r>
              <a:rPr lang="en-US"/>
              <a:t>L</a:t>
            </a:r>
            <a:r>
              <a:rPr lang="en-AT"/>
              <a:t>S</a:t>
            </a:r>
            <a:r>
              <a:rPr lang="en-US"/>
              <a:t>B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s </a:t>
            </a:r>
            <a:r>
              <a:rPr lang="en-US"/>
              <a:t>s</a:t>
            </a:r>
            <a:r>
              <a:rPr lang="en-AT"/>
              <a:t>h</a:t>
            </a:r>
            <a:r>
              <a:rPr lang="en-US"/>
              <a:t>a</a:t>
            </a:r>
            <a:r>
              <a:rPr lang="en-AT"/>
              <a:t>rd index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AT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7751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String interning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: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v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g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212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</a:t>
            </a:r>
            <a:r>
              <a:rPr lang="en-AT"/>
              <a:t>t</a:t>
            </a:r>
            <a:r>
              <a:rPr lang="en-US"/>
              <a:t>a</a:t>
            </a:r>
            <a:r>
              <a:rPr lang="en-AT"/>
              <a:t>r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w</a:t>
            </a:r>
            <a:r>
              <a:rPr lang="en-AT"/>
              <a:t>i</a:t>
            </a:r>
            <a:r>
              <a:rPr lang="en-US"/>
              <a:t>t</a:t>
            </a:r>
            <a:r>
              <a:rPr lang="en-AT"/>
              <a:t>h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f</a:t>
            </a:r>
            <a:r>
              <a:rPr lang="en-AT"/>
              <a:t>a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e</a:t>
            </a:r>
            <a:r>
              <a:rPr lang="en-AT"/>
              <a:t>s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l</a:t>
            </a:r>
            <a:r>
              <a:rPr lang="en-US"/>
              <a:t>l</a:t>
            </a:r>
            <a:r>
              <a:rPr lang="en-AT"/>
              <a:t>o</a:t>
            </a:r>
            <a:r>
              <a:rPr lang="en-US"/>
              <a:t>c</a:t>
            </a:r>
            <a:r>
              <a:rPr lang="en-AT"/>
              <a:t>a</a:t>
            </a:r>
            <a:r>
              <a:rPr lang="en-US"/>
              <a:t>t</a:t>
            </a:r>
            <a:r>
              <a:rPr lang="en-AT"/>
              <a:t>o</a:t>
            </a:r>
            <a:r>
              <a:rPr lang="en-US"/>
              <a:t>r</a:t>
            </a:r>
            <a:r>
              <a:rPr lang="en-AT"/>
              <a:t> </a:t>
            </a:r>
            <a:r>
              <a:rPr lang="en-US"/>
              <a:t>p</a:t>
            </a:r>
            <a:r>
              <a:rPr lang="en-AT"/>
              <a:t>o</a:t>
            </a:r>
            <a:r>
              <a:rPr lang="en-US"/>
              <a:t>s</a:t>
            </a:r>
            <a:r>
              <a:rPr lang="en-AT"/>
              <a:t>s</a:t>
            </a:r>
            <a:r>
              <a:rPr lang="en-US"/>
              <a:t>i</a:t>
            </a:r>
            <a:r>
              <a:rPr lang="en-AT"/>
              <a:t>b</a:t>
            </a:r>
            <a:r>
              <a:rPr lang="en-US"/>
              <a:t>l</a:t>
            </a:r>
            <a:r>
              <a:rPr lang="en-AT"/>
              <a:t>e: </a:t>
            </a:r>
            <a:r>
              <a:rPr lang="en-US"/>
              <a:t>a</a:t>
            </a:r>
            <a:r>
              <a:rPr lang="en-AT"/>
              <a:t> </a:t>
            </a:r>
            <a:r>
              <a:rPr lang="en-US"/>
              <a:t>b</a:t>
            </a:r>
            <a:r>
              <a:rPr lang="en-AT"/>
              <a:t>u</a:t>
            </a:r>
            <a:r>
              <a:rPr lang="en-US"/>
              <a:t>m</a:t>
            </a:r>
            <a:r>
              <a:rPr lang="en-AT"/>
              <a:t>p/linear allocator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Trivial to implement lock-free </a:t>
            </a:r>
            <a:r>
              <a:rPr lang="en-US"/>
              <a:t>using</a:t>
            </a:r>
            <a:r>
              <a:rPr lang="en-AT"/>
              <a:t> atomic operat</a:t>
            </a:r>
            <a:r>
              <a:rPr lang="en-US"/>
              <a:t>i</a:t>
            </a:r>
            <a:r>
              <a:rPr lang="en-AT"/>
              <a:t>o</a:t>
            </a:r>
            <a:r>
              <a:rPr lang="en-US"/>
              <a:t>n</a:t>
            </a:r>
            <a:r>
              <a:rPr lang="en-AT"/>
              <a:t>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</a:t>
            </a:r>
            <a:r>
              <a:rPr lang="en-AT"/>
              <a:t>o </a:t>
            </a:r>
            <a:r>
              <a:rPr lang="en-US"/>
              <a:t>n</a:t>
            </a:r>
            <a:r>
              <a:rPr lang="en-AT"/>
              <a:t>o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k</a:t>
            </a:r>
            <a:r>
              <a:rPr lang="en-AT"/>
              <a:t>n</a:t>
            </a:r>
            <a:r>
              <a:rPr lang="en-US"/>
              <a:t>o</a:t>
            </a:r>
            <a:r>
              <a:rPr lang="en-AT"/>
              <a:t>w </a:t>
            </a:r>
            <a:r>
              <a:rPr lang="en-US"/>
              <a:t>a</a:t>
            </a:r>
            <a:r>
              <a:rPr lang="en-AT"/>
              <a:t>m</a:t>
            </a:r>
            <a:r>
              <a:rPr lang="en-US"/>
              <a:t>o</a:t>
            </a:r>
            <a:r>
              <a:rPr lang="en-AT"/>
              <a:t>u</a:t>
            </a:r>
            <a:r>
              <a:rPr lang="en-US"/>
              <a:t>n</a:t>
            </a:r>
            <a:r>
              <a:rPr lang="en-AT"/>
              <a:t>t </a:t>
            </a:r>
            <a:r>
              <a:rPr lang="en-US"/>
              <a:t>o</a:t>
            </a:r>
            <a:r>
              <a:rPr lang="en-AT"/>
              <a:t>f </a:t>
            </a:r>
            <a:r>
              <a:rPr lang="en-US"/>
              <a:t>r</a:t>
            </a:r>
            <a:r>
              <a:rPr lang="en-AT"/>
              <a:t>e</a:t>
            </a:r>
            <a:r>
              <a:rPr lang="en-US"/>
              <a:t>q</a:t>
            </a:r>
            <a:r>
              <a:rPr lang="en-AT"/>
              <a:t>u</a:t>
            </a:r>
            <a:r>
              <a:rPr lang="en-US"/>
              <a:t>i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d </a:t>
            </a:r>
            <a:r>
              <a:rPr lang="en-US"/>
              <a:t>m</a:t>
            </a:r>
            <a:r>
              <a:rPr lang="en-AT"/>
              <a:t>e</a:t>
            </a:r>
            <a:r>
              <a:rPr lang="en-US"/>
              <a:t>m</a:t>
            </a:r>
            <a:r>
              <a:rPr lang="en-AT"/>
              <a:t>o</a:t>
            </a:r>
            <a:r>
              <a:rPr lang="en-US"/>
              <a:t>r</a:t>
            </a:r>
            <a:r>
              <a:rPr lang="en-AT"/>
              <a:t>y a priori...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...</a:t>
            </a:r>
            <a:r>
              <a:rPr lang="en-US"/>
              <a:t>b</a:t>
            </a:r>
            <a:r>
              <a:rPr lang="en-AT"/>
              <a:t>u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c</a:t>
            </a:r>
            <a:r>
              <a:rPr lang="en-AT"/>
              <a:t>a</a:t>
            </a:r>
            <a:r>
              <a:rPr lang="en-US"/>
              <a:t>n</a:t>
            </a:r>
            <a:r>
              <a:rPr lang="en-AT"/>
              <a:t> </a:t>
            </a:r>
            <a:r>
              <a:rPr lang="en-US"/>
              <a:t>p</a:t>
            </a:r>
            <a:r>
              <a:rPr lang="en-AT"/>
              <a:t>r</a:t>
            </a:r>
            <a:r>
              <a:rPr lang="en-US"/>
              <a:t>o</a:t>
            </a:r>
            <a:r>
              <a:rPr lang="en-AT"/>
              <a:t>b</a:t>
            </a:r>
            <a:r>
              <a:rPr lang="en-US"/>
              <a:t>a</a:t>
            </a:r>
            <a:r>
              <a:rPr lang="en-AT"/>
              <a:t>b</a:t>
            </a:r>
            <a:r>
              <a:rPr lang="en-US"/>
              <a:t>l</a:t>
            </a:r>
            <a:r>
              <a:rPr lang="en-AT"/>
              <a:t>y </a:t>
            </a:r>
            <a:r>
              <a:rPr lang="en-US"/>
              <a:t>d</a:t>
            </a:r>
            <a:r>
              <a:rPr lang="en-AT"/>
              <a:t>e</a:t>
            </a:r>
            <a:r>
              <a:rPr lang="en-US"/>
              <a:t>f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e </a:t>
            </a:r>
            <a:r>
              <a:rPr lang="en-US"/>
              <a:t>a</a:t>
            </a:r>
            <a:r>
              <a:rPr lang="en-AT"/>
              <a:t> </a:t>
            </a:r>
            <a:r>
              <a:rPr lang="en-US"/>
              <a:t>r</a:t>
            </a:r>
            <a:r>
              <a:rPr lang="en-AT"/>
              <a:t>e</a:t>
            </a:r>
            <a:r>
              <a:rPr lang="en-US"/>
              <a:t>a</a:t>
            </a:r>
            <a:r>
              <a:rPr lang="en-AT"/>
              <a:t>s</a:t>
            </a:r>
            <a:r>
              <a:rPr lang="en-US"/>
              <a:t>o</a:t>
            </a:r>
            <a:r>
              <a:rPr lang="en-AT"/>
              <a:t>n</a:t>
            </a:r>
            <a:r>
              <a:rPr lang="en-US"/>
              <a:t>a</a:t>
            </a:r>
            <a:r>
              <a:rPr lang="en-AT"/>
              <a:t>b</a:t>
            </a:r>
            <a:r>
              <a:rPr lang="en-US"/>
              <a:t>l</a:t>
            </a:r>
            <a:r>
              <a:rPr lang="en-AT"/>
              <a:t>e upper bound?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I</a:t>
            </a:r>
            <a:r>
              <a:rPr lang="en-US"/>
              <a:t>d</a:t>
            </a:r>
            <a:r>
              <a:rPr lang="en-AT"/>
              <a:t>e</a:t>
            </a:r>
            <a:r>
              <a:rPr lang="en-US"/>
              <a:t>a</a:t>
            </a:r>
            <a:r>
              <a:rPr lang="en-AT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Reserve upper bound </a:t>
            </a:r>
            <a:r>
              <a:rPr lang="en-US"/>
              <a:t>o</a:t>
            </a:r>
            <a:r>
              <a:rPr lang="en-AT"/>
              <a:t>f address space </a:t>
            </a:r>
            <a:r>
              <a:rPr lang="en-US"/>
              <a:t>f</a:t>
            </a:r>
            <a:r>
              <a:rPr lang="en-AT"/>
              <a:t>o</a:t>
            </a:r>
            <a:r>
              <a:rPr lang="en-US"/>
              <a:t>r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w</a:t>
            </a:r>
            <a:r>
              <a:rPr lang="en-AT"/>
              <a:t>h</a:t>
            </a:r>
            <a:r>
              <a:rPr lang="en-US"/>
              <a:t>o</a:t>
            </a:r>
            <a:r>
              <a:rPr lang="en-AT"/>
              <a:t>l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r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p</a:t>
            </a:r>
            <a:r>
              <a:rPr lang="en-AT"/>
              <a:t>o</a:t>
            </a:r>
            <a:r>
              <a:rPr lang="en-US"/>
              <a:t>o</a:t>
            </a:r>
            <a:r>
              <a:rPr lang="en-AT"/>
              <a:t>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Grow committed memory </a:t>
            </a:r>
            <a:r>
              <a:rPr lang="en-US"/>
              <a:t>i</a:t>
            </a:r>
            <a:r>
              <a:rPr lang="en-AT"/>
              <a:t>n </a:t>
            </a:r>
            <a:r>
              <a:rPr lang="en-US"/>
              <a:t>N</a:t>
            </a:r>
            <a:r>
              <a:rPr lang="en-AT"/>
              <a:t> </a:t>
            </a:r>
            <a:r>
              <a:rPr lang="en-US"/>
              <a:t>p</a:t>
            </a:r>
            <a:r>
              <a:rPr lang="en-AT"/>
              <a:t>a</a:t>
            </a:r>
            <a:r>
              <a:rPr lang="en-US"/>
              <a:t>g</a:t>
            </a:r>
            <a:r>
              <a:rPr lang="en-AT"/>
              <a:t>e</a:t>
            </a:r>
            <a:r>
              <a:rPr lang="en-US"/>
              <a:t>s</a:t>
            </a:r>
            <a:r>
              <a:rPr lang="en-AT"/>
              <a:t> on demand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Use 4GiB (2</a:t>
            </a:r>
            <a:r>
              <a:rPr lang="en-AT" baseline="30000"/>
              <a:t>32</a:t>
            </a:r>
            <a:r>
              <a:rPr lang="en-AT"/>
              <a:t>) as upper bound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E</a:t>
            </a:r>
            <a:r>
              <a:rPr lang="en-AT"/>
              <a:t>a</a:t>
            </a:r>
            <a:r>
              <a:rPr lang="en-US"/>
              <a:t>c</a:t>
            </a:r>
            <a:r>
              <a:rPr lang="en-AT"/>
              <a:t>h 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t</a:t>
            </a:r>
            <a:r>
              <a:rPr lang="en-AT"/>
              <a:t>e</a:t>
            </a:r>
            <a:r>
              <a:rPr lang="en-US"/>
              <a:t>r</a:t>
            </a:r>
            <a:r>
              <a:rPr lang="en-AT"/>
              <a:t>n</a:t>
            </a:r>
            <a:r>
              <a:rPr lang="en-US"/>
              <a:t>e</a:t>
            </a:r>
            <a:r>
              <a:rPr lang="en-AT"/>
              <a:t>d 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r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l</a:t>
            </a:r>
            <a:r>
              <a:rPr lang="en-AT"/>
              <a:t>i</a:t>
            </a:r>
            <a:r>
              <a:rPr lang="en-US"/>
              <a:t>v</a:t>
            </a:r>
            <a:r>
              <a:rPr lang="en-AT"/>
              <a:t>e</a:t>
            </a:r>
            <a:r>
              <a:rPr lang="en-US"/>
              <a:t>s</a:t>
            </a:r>
            <a:r>
              <a:rPr lang="en-AT"/>
              <a:t> somewhere in this 4GiB range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Each interned string is </a:t>
            </a:r>
            <a:r>
              <a:rPr lang="en-AT" b="1"/>
              <a:t>uniquely identified by a 4-byte </a:t>
            </a:r>
            <a:r>
              <a:rPr lang="en-US" b="1"/>
              <a:t>o</a:t>
            </a:r>
            <a:r>
              <a:rPr lang="en-AT" b="1"/>
              <a:t>f</a:t>
            </a:r>
            <a:r>
              <a:rPr lang="en-US" b="1"/>
              <a:t>f</a:t>
            </a:r>
            <a:r>
              <a:rPr lang="en-AT" b="1"/>
              <a:t>s</a:t>
            </a:r>
            <a:r>
              <a:rPr lang="en-US" b="1"/>
              <a:t>e</a:t>
            </a:r>
            <a:r>
              <a:rPr lang="en-AT" b="1"/>
              <a:t>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T</a:t>
            </a:r>
            <a:r>
              <a:rPr lang="en-AT"/>
              <a:t>e</a:t>
            </a:r>
            <a:r>
              <a:rPr lang="en-US"/>
              <a:t>s</a:t>
            </a:r>
            <a:r>
              <a:rPr lang="en-AT"/>
              <a:t>ting two interned strings for equality </a:t>
            </a:r>
            <a:r>
              <a:rPr lang="en-US"/>
              <a:t>b</a:t>
            </a:r>
            <a:r>
              <a:rPr lang="en-AT"/>
              <a:t>e</a:t>
            </a:r>
            <a:r>
              <a:rPr lang="en-US"/>
              <a:t>c</a:t>
            </a:r>
            <a:r>
              <a:rPr lang="en-AT"/>
              <a:t>o</a:t>
            </a:r>
            <a:r>
              <a:rPr lang="en-US"/>
              <a:t>m</a:t>
            </a:r>
            <a:r>
              <a:rPr lang="en-AT"/>
              <a:t>e</a:t>
            </a:r>
            <a:r>
              <a:rPr lang="en-US"/>
              <a:t>s</a:t>
            </a:r>
            <a:r>
              <a:rPr lang="en-AT"/>
              <a:t> a </a:t>
            </a:r>
            <a:r>
              <a:rPr lang="en-US"/>
              <a:t>s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gle 4-byte comparison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Remin</a:t>
            </a:r>
            <a:r>
              <a:rPr lang="en-US"/>
              <a:t>d</a:t>
            </a:r>
            <a:r>
              <a:rPr lang="en-AT"/>
              <a:t>e</a:t>
            </a:r>
            <a:r>
              <a:rPr lang="en-US"/>
              <a:t>r</a:t>
            </a:r>
            <a:r>
              <a:rPr lang="en-AT"/>
              <a:t>: </a:t>
            </a:r>
            <a:r>
              <a:rPr lang="en-US"/>
              <a:t>w</a:t>
            </a:r>
            <a:r>
              <a:rPr lang="en-AT"/>
              <a:t>e </a:t>
            </a:r>
            <a:r>
              <a:rPr lang="en-US"/>
              <a:t>w</a:t>
            </a:r>
            <a:r>
              <a:rPr lang="en-AT"/>
              <a:t>o</a:t>
            </a:r>
            <a:r>
              <a:rPr lang="en-US"/>
              <a:t>u</a:t>
            </a:r>
            <a:r>
              <a:rPr lang="en-AT"/>
              <a:t>l</a:t>
            </a:r>
            <a:r>
              <a:rPr lang="en-US"/>
              <a:t>d</a:t>
            </a:r>
            <a:r>
              <a:rPr lang="en-AT"/>
              <a:t> </a:t>
            </a:r>
            <a:r>
              <a:rPr lang="en-US"/>
              <a:t>n</a:t>
            </a:r>
            <a:r>
              <a:rPr lang="en-AT"/>
              <a:t>e</a:t>
            </a:r>
            <a:r>
              <a:rPr lang="en-US"/>
              <a:t>e</a:t>
            </a:r>
            <a:r>
              <a:rPr lang="en-AT"/>
              <a:t>d &gt;4</a:t>
            </a:r>
            <a:r>
              <a:rPr lang="en-US"/>
              <a:t>G</a:t>
            </a:r>
            <a:r>
              <a:rPr lang="en-AT"/>
              <a:t>i</a:t>
            </a:r>
            <a:r>
              <a:rPr lang="en-US"/>
              <a:t>B</a:t>
            </a:r>
            <a:r>
              <a:rPr lang="en-AT"/>
              <a:t> </a:t>
            </a:r>
            <a:r>
              <a:rPr lang="en-US"/>
              <a:t>o</a:t>
            </a:r>
            <a:r>
              <a:rPr lang="en-AT"/>
              <a:t>f </a:t>
            </a:r>
            <a:r>
              <a:rPr lang="en-US" b="1"/>
              <a:t>u</a:t>
            </a:r>
            <a:r>
              <a:rPr lang="en-AT" b="1"/>
              <a:t>n</a:t>
            </a:r>
            <a:r>
              <a:rPr lang="en-US" b="1"/>
              <a:t>i</a:t>
            </a:r>
            <a:r>
              <a:rPr lang="en-AT" b="1"/>
              <a:t>q</a:t>
            </a:r>
            <a:r>
              <a:rPr lang="en-US" b="1"/>
              <a:t>u</a:t>
            </a:r>
            <a:r>
              <a:rPr lang="en-AT" b="1"/>
              <a:t>e </a:t>
            </a:r>
            <a:r>
              <a:rPr lang="en-US" b="1"/>
              <a:t>s</a:t>
            </a:r>
            <a:r>
              <a:rPr lang="en-AT" b="1"/>
              <a:t>t</a:t>
            </a:r>
            <a:r>
              <a:rPr lang="en-US" b="1"/>
              <a:t>r</a:t>
            </a:r>
            <a:r>
              <a:rPr lang="en-AT" b="1"/>
              <a:t>i</a:t>
            </a:r>
            <a:r>
              <a:rPr lang="en-US" b="1"/>
              <a:t>n</a:t>
            </a:r>
            <a:r>
              <a:rPr lang="en-AT" b="1"/>
              <a:t>g</a:t>
            </a:r>
            <a:r>
              <a:rPr lang="en-US" b="1"/>
              <a:t>s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o </a:t>
            </a:r>
            <a:r>
              <a:rPr lang="en-US"/>
              <a:t>b</a:t>
            </a:r>
            <a:r>
              <a:rPr lang="en-AT"/>
              <a:t>reak this limit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27357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String interning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: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v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g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endParaRPr lang="de-DE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11D2480-59AC-4C35-A858-9A9A6821C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62237" y="1536192"/>
            <a:ext cx="6867525" cy="478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73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String interning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: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v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g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212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</a:t>
            </a:r>
            <a:r>
              <a:rPr lang="en-AT"/>
              <a:t>m</a:t>
            </a:r>
            <a:r>
              <a:rPr lang="en-US"/>
              <a:t>p</a:t>
            </a:r>
            <a:r>
              <a:rPr lang="en-AT"/>
              <a:t>l</a:t>
            </a:r>
            <a:r>
              <a:rPr lang="en-US"/>
              <a:t>e</a:t>
            </a:r>
            <a:r>
              <a:rPr lang="en-AT"/>
              <a:t>m</a:t>
            </a:r>
            <a:r>
              <a:rPr lang="en-US"/>
              <a:t>e</a:t>
            </a:r>
            <a:r>
              <a:rPr lang="en-AT"/>
              <a:t>n</a:t>
            </a:r>
            <a:r>
              <a:rPr lang="en-US"/>
              <a:t>t</a:t>
            </a:r>
            <a:r>
              <a:rPr lang="en-AT"/>
              <a:t>e</a:t>
            </a:r>
            <a:r>
              <a:rPr lang="en-US"/>
              <a:t>d</a:t>
            </a:r>
            <a:r>
              <a:rPr lang="en-AT"/>
              <a:t> </a:t>
            </a:r>
            <a:r>
              <a:rPr lang="en-US"/>
              <a:t>u</a:t>
            </a:r>
            <a:r>
              <a:rPr lang="en-AT"/>
              <a:t>s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g</a:t>
            </a:r>
            <a:r>
              <a:rPr lang="en-AT"/>
              <a:t> </a:t>
            </a:r>
            <a:r>
              <a:rPr lang="en-US"/>
              <a:t>W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d</a:t>
            </a:r>
            <a:r>
              <a:rPr lang="en-US"/>
              <a:t>o</a:t>
            </a:r>
            <a:r>
              <a:rPr lang="en-AT"/>
              <a:t>w</a:t>
            </a:r>
            <a:r>
              <a:rPr lang="en-US"/>
              <a:t>s</a:t>
            </a:r>
            <a:r>
              <a:rPr lang="en-AT"/>
              <a:t>’ virtual memory API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/>
              <a:t>VirtualAlloc</a:t>
            </a:r>
            <a:r>
              <a:rPr lang="en-AT" b="1"/>
              <a:t>(</a:t>
            </a:r>
            <a:r>
              <a:rPr lang="en-US" b="1"/>
              <a:t>MEM_RESERVE</a:t>
            </a:r>
            <a:r>
              <a:rPr lang="en-AT" b="1"/>
              <a:t>)</a:t>
            </a:r>
            <a:r>
              <a:rPr lang="en-AT"/>
              <a:t> </a:t>
            </a:r>
            <a:r>
              <a:rPr lang="en-US"/>
              <a:t>f</a:t>
            </a:r>
            <a:r>
              <a:rPr lang="en-AT"/>
              <a:t>o</a:t>
            </a:r>
            <a:r>
              <a:rPr lang="en-US"/>
              <a:t>r</a:t>
            </a:r>
            <a:r>
              <a:rPr lang="en-AT"/>
              <a:t> </a:t>
            </a:r>
            <a:r>
              <a:rPr lang="en-US"/>
              <a:t>r</a:t>
            </a:r>
            <a:r>
              <a:rPr lang="en-AT"/>
              <a:t>e</a:t>
            </a:r>
            <a:r>
              <a:rPr lang="en-US"/>
              <a:t>s</a:t>
            </a:r>
            <a:r>
              <a:rPr lang="en-AT"/>
              <a:t>e</a:t>
            </a:r>
            <a:r>
              <a:rPr lang="en-US"/>
              <a:t>r</a:t>
            </a:r>
            <a:r>
              <a:rPr lang="en-AT"/>
              <a:t>v</a:t>
            </a:r>
            <a:r>
              <a:rPr lang="en-US"/>
              <a:t>a</a:t>
            </a:r>
            <a:r>
              <a:rPr lang="en-AT"/>
              <a:t>t</a:t>
            </a:r>
            <a:r>
              <a:rPr lang="en-US"/>
              <a:t>i</a:t>
            </a:r>
            <a:r>
              <a:rPr lang="en-AT"/>
              <a:t>o</a:t>
            </a:r>
            <a:r>
              <a:rPr lang="en-US"/>
              <a:t>n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/>
              <a:t>VirtualAlloc</a:t>
            </a:r>
            <a:r>
              <a:rPr lang="en-AT" b="1"/>
              <a:t>(</a:t>
            </a:r>
            <a:r>
              <a:rPr lang="en-US" b="1"/>
              <a:t>MEM_COMMIT</a:t>
            </a:r>
            <a:r>
              <a:rPr lang="en-AT" b="1"/>
              <a:t>)</a:t>
            </a:r>
            <a:r>
              <a:rPr lang="en-AT"/>
              <a:t> </a:t>
            </a:r>
            <a:r>
              <a:rPr lang="en-US"/>
              <a:t>f</a:t>
            </a:r>
            <a:r>
              <a:rPr lang="en-AT"/>
              <a:t>o</a:t>
            </a:r>
            <a:r>
              <a:rPr lang="en-US"/>
              <a:t>r</a:t>
            </a:r>
            <a:r>
              <a:rPr lang="en-AT"/>
              <a:t> </a:t>
            </a:r>
            <a:r>
              <a:rPr lang="en-US"/>
              <a:t>c</a:t>
            </a:r>
            <a:r>
              <a:rPr lang="en-AT"/>
              <a:t>o</a:t>
            </a:r>
            <a:r>
              <a:rPr lang="en-US"/>
              <a:t>m</a:t>
            </a:r>
            <a:r>
              <a:rPr lang="en-AT"/>
              <a:t>mitting pages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Bump allocator is bas</a:t>
            </a:r>
            <a:r>
              <a:rPr lang="en-US"/>
              <a:t>i</a:t>
            </a:r>
            <a:r>
              <a:rPr lang="en-AT"/>
              <a:t>c</a:t>
            </a:r>
            <a:r>
              <a:rPr lang="en-US"/>
              <a:t>a</a:t>
            </a:r>
            <a:r>
              <a:rPr lang="en-AT"/>
              <a:t>l</a:t>
            </a:r>
            <a:r>
              <a:rPr lang="en-US"/>
              <a:t>l</a:t>
            </a:r>
            <a:r>
              <a:rPr lang="en-AT"/>
              <a:t>y </a:t>
            </a:r>
            <a:r>
              <a:rPr lang="en-US"/>
              <a:t>l</a:t>
            </a:r>
            <a:r>
              <a:rPr lang="en-AT"/>
              <a:t>o</a:t>
            </a:r>
            <a:r>
              <a:rPr lang="en-US"/>
              <a:t>c</a:t>
            </a:r>
            <a:r>
              <a:rPr lang="en-AT"/>
              <a:t>k-</a:t>
            </a:r>
            <a:r>
              <a:rPr lang="en-US"/>
              <a:t>f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e </a:t>
            </a:r>
            <a:r>
              <a:rPr lang="en-US"/>
              <a:t>e</a:t>
            </a:r>
            <a:r>
              <a:rPr lang="en-AT"/>
              <a:t>x</a:t>
            </a:r>
            <a:r>
              <a:rPr lang="en-US"/>
              <a:t>c</a:t>
            </a:r>
            <a:r>
              <a:rPr lang="en-AT"/>
              <a:t>e</a:t>
            </a:r>
            <a:r>
              <a:rPr lang="en-US"/>
              <a:t>p</a:t>
            </a:r>
            <a:r>
              <a:rPr lang="en-AT"/>
              <a:t>t </a:t>
            </a:r>
            <a:r>
              <a:rPr lang="en-US"/>
              <a:t>w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n </a:t>
            </a:r>
            <a:r>
              <a:rPr lang="en-US"/>
              <a:t>c</a:t>
            </a:r>
            <a:r>
              <a:rPr lang="en-AT"/>
              <a:t>o</a:t>
            </a:r>
            <a:r>
              <a:rPr lang="en-US"/>
              <a:t>m</a:t>
            </a:r>
            <a:r>
              <a:rPr lang="en-AT"/>
              <a:t>m</a:t>
            </a:r>
            <a:r>
              <a:rPr lang="en-US"/>
              <a:t>i</a:t>
            </a:r>
            <a:r>
              <a:rPr lang="en-AT"/>
              <a:t>t</a:t>
            </a:r>
            <a:r>
              <a:rPr lang="en-US"/>
              <a:t>t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n</a:t>
            </a:r>
            <a:r>
              <a:rPr lang="en-AT"/>
              <a:t>e</a:t>
            </a:r>
            <a:r>
              <a:rPr lang="en-US"/>
              <a:t>w</a:t>
            </a:r>
            <a:r>
              <a:rPr lang="en-AT"/>
              <a:t> </a:t>
            </a:r>
            <a:r>
              <a:rPr lang="en-US"/>
              <a:t>p</a:t>
            </a:r>
            <a:r>
              <a:rPr lang="en-AT"/>
              <a:t>a</a:t>
            </a:r>
            <a:r>
              <a:rPr lang="en-US"/>
              <a:t>g</a:t>
            </a:r>
            <a:r>
              <a:rPr lang="en-AT"/>
              <a:t>e</a:t>
            </a:r>
            <a:r>
              <a:rPr lang="en-US"/>
              <a:t>s</a:t>
            </a:r>
            <a:endParaRPr lang="en-AT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Initializa</a:t>
            </a:r>
            <a:r>
              <a:rPr lang="en-US"/>
              <a:t>t</a:t>
            </a:r>
            <a:r>
              <a:rPr lang="en-AT"/>
              <a:t>i</a:t>
            </a:r>
            <a:r>
              <a:rPr lang="en-US"/>
              <a:t>o</a:t>
            </a:r>
            <a:r>
              <a:rPr lang="en-AT"/>
              <a:t>n: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A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3F7C56-CA72-42F8-8656-A2871851D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10" y="3714773"/>
            <a:ext cx="8278380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26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String interning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: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v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g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10515600" cy="80467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</a:t>
            </a:r>
            <a:r>
              <a:rPr lang="en-AT"/>
              <a:t>l</a:t>
            </a:r>
            <a:r>
              <a:rPr lang="en-US"/>
              <a:t>l</a:t>
            </a:r>
            <a:r>
              <a:rPr lang="en-AT"/>
              <a:t>o</a:t>
            </a:r>
            <a:r>
              <a:rPr lang="en-US"/>
              <a:t>c</a:t>
            </a:r>
            <a:r>
              <a:rPr lang="en-AT"/>
              <a:t>a</a:t>
            </a:r>
            <a:r>
              <a:rPr lang="en-US"/>
              <a:t>t</a:t>
            </a:r>
            <a:r>
              <a:rPr lang="en-AT"/>
              <a:t>i</a:t>
            </a:r>
            <a:r>
              <a:rPr lang="en-US"/>
              <a:t>o</a:t>
            </a:r>
            <a:r>
              <a:rPr lang="en-AT"/>
              <a:t>n: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A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192C3-8BEA-4DE7-B745-A667B38CC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4" y="1873338"/>
            <a:ext cx="11336332" cy="482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04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String interning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212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</a:t>
            </a:r>
            <a:r>
              <a:rPr lang="en-AT"/>
              <a:t>i</a:t>
            </a:r>
            <a:r>
              <a:rPr lang="en-US"/>
              <a:t>v</a:t>
            </a:r>
            <a:r>
              <a:rPr lang="en-AT"/>
              <a:t>e++ </a:t>
            </a:r>
            <a:r>
              <a:rPr lang="en-US"/>
              <a:t>u</a:t>
            </a:r>
            <a:r>
              <a:rPr lang="en-AT"/>
              <a:t>s</a:t>
            </a:r>
            <a:r>
              <a:rPr lang="en-US"/>
              <a:t>e</a:t>
            </a:r>
            <a:r>
              <a:rPr lang="en-AT"/>
              <a:t>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256 </a:t>
            </a:r>
            <a:r>
              <a:rPr lang="en-US"/>
              <a:t>h</a:t>
            </a:r>
            <a:r>
              <a:rPr lang="en-AT"/>
              <a:t>a</a:t>
            </a:r>
            <a:r>
              <a:rPr lang="en-US"/>
              <a:t>s</a:t>
            </a:r>
            <a:r>
              <a:rPr lang="en-AT"/>
              <a:t>h </a:t>
            </a:r>
            <a:r>
              <a:rPr lang="en-US"/>
              <a:t>s</a:t>
            </a:r>
            <a:r>
              <a:rPr lang="en-AT"/>
              <a:t>e</a:t>
            </a:r>
            <a:r>
              <a:rPr lang="en-US"/>
              <a:t>t</a:t>
            </a:r>
            <a:r>
              <a:rPr lang="en-AT"/>
              <a:t> shards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Each </a:t>
            </a:r>
            <a:r>
              <a:rPr lang="en-US"/>
              <a:t>s</a:t>
            </a:r>
            <a:r>
              <a:rPr lang="en-AT"/>
              <a:t>h</a:t>
            </a:r>
            <a:r>
              <a:rPr lang="en-US"/>
              <a:t>a</a:t>
            </a:r>
            <a:r>
              <a:rPr lang="en-AT"/>
              <a:t>r</a:t>
            </a:r>
            <a:r>
              <a:rPr lang="en-US"/>
              <a:t>d</a:t>
            </a:r>
            <a:r>
              <a:rPr lang="en-AT"/>
              <a:t> </a:t>
            </a:r>
            <a:r>
              <a:rPr lang="en-US"/>
              <a:t>h</a:t>
            </a:r>
            <a:r>
              <a:rPr lang="en-AT"/>
              <a:t>a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i</a:t>
            </a:r>
            <a:r>
              <a:rPr lang="en-AT"/>
              <a:t>t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o</a:t>
            </a:r>
            <a:r>
              <a:rPr lang="en-AT"/>
              <a:t>w</a:t>
            </a:r>
            <a:r>
              <a:rPr lang="en-US"/>
              <a:t>n</a:t>
            </a:r>
            <a:r>
              <a:rPr lang="en-AT"/>
              <a:t> </a:t>
            </a:r>
            <a:r>
              <a:rPr lang="en-US"/>
              <a:t>s</a:t>
            </a:r>
            <a:r>
              <a:rPr lang="en-AT"/>
              <a:t>l</a:t>
            </a:r>
            <a:r>
              <a:rPr lang="en-US"/>
              <a:t>i</a:t>
            </a:r>
            <a:r>
              <a:rPr lang="en-AT"/>
              <a:t>m </a:t>
            </a:r>
            <a:r>
              <a:rPr lang="en-US"/>
              <a:t>r</a:t>
            </a:r>
            <a:r>
              <a:rPr lang="en-AT"/>
              <a:t>e</a:t>
            </a:r>
            <a:r>
              <a:rPr lang="en-US"/>
              <a:t>a</a:t>
            </a:r>
            <a:r>
              <a:rPr lang="en-AT"/>
              <a:t>d</a:t>
            </a:r>
            <a:r>
              <a:rPr lang="en-US"/>
              <a:t>e</a:t>
            </a:r>
            <a:r>
              <a:rPr lang="en-AT"/>
              <a:t>r-</a:t>
            </a:r>
            <a:r>
              <a:rPr lang="en-US"/>
              <a:t>w</a:t>
            </a:r>
            <a:r>
              <a:rPr lang="en-AT"/>
              <a:t>r</a:t>
            </a:r>
            <a:r>
              <a:rPr lang="en-US"/>
              <a:t>i</a:t>
            </a:r>
            <a:r>
              <a:rPr lang="en-AT"/>
              <a:t>t</a:t>
            </a:r>
            <a:r>
              <a:rPr lang="en-US"/>
              <a:t>e</a:t>
            </a:r>
            <a:r>
              <a:rPr lang="en-AT"/>
              <a:t>r </a:t>
            </a:r>
            <a:r>
              <a:rPr lang="en-US"/>
              <a:t>l</a:t>
            </a:r>
            <a:r>
              <a:rPr lang="en-AT"/>
              <a:t>o</a:t>
            </a:r>
            <a:r>
              <a:rPr lang="en-US"/>
              <a:t>c</a:t>
            </a:r>
            <a:r>
              <a:rPr lang="en-AT"/>
              <a:t>k</a:t>
            </a:r>
            <a:endParaRPr lang="en-US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Hash set optimized for insertion &amp; lookup, does not support deletion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B</a:t>
            </a:r>
            <a:r>
              <a:rPr lang="en-AT"/>
              <a:t>u</a:t>
            </a:r>
            <a:r>
              <a:rPr lang="en-US"/>
              <a:t>m</a:t>
            </a:r>
            <a:r>
              <a:rPr lang="en-AT"/>
              <a:t>p </a:t>
            </a:r>
            <a:r>
              <a:rPr lang="en-US"/>
              <a:t>a</a:t>
            </a:r>
            <a:r>
              <a:rPr lang="en-AT"/>
              <a:t>llocator</a:t>
            </a:r>
            <a:br>
              <a:rPr lang="en-US"/>
            </a:br>
            <a:r>
              <a:rPr lang="en-US" b="1"/>
              <a:t>G</a:t>
            </a:r>
            <a:r>
              <a:rPr lang="en-AT" b="1"/>
              <a:t>r</a:t>
            </a:r>
            <a:r>
              <a:rPr lang="en-US" b="1"/>
              <a:t>o</a:t>
            </a:r>
            <a:r>
              <a:rPr lang="en-AT" b="1"/>
              <a:t>wSize</a:t>
            </a:r>
            <a:r>
              <a:rPr lang="en-AT"/>
              <a:t> </a:t>
            </a:r>
            <a:r>
              <a:rPr lang="en-US"/>
              <a:t>of</a:t>
            </a:r>
            <a:r>
              <a:rPr lang="en-AT"/>
              <a:t> 16 MiB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AT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A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C427B-3A5A-482C-B63F-22DA4E70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013" y="3024410"/>
            <a:ext cx="6378787" cy="34684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1158DD-617E-4DEA-A7C3-4A813957812E}"/>
              </a:ext>
            </a:extLst>
          </p:cNvPr>
          <p:cNvSpPr/>
          <p:nvPr/>
        </p:nvSpPr>
        <p:spPr>
          <a:xfrm>
            <a:off x="9040707" y="3276600"/>
            <a:ext cx="146050" cy="3216275"/>
          </a:xfrm>
          <a:prstGeom prst="rect">
            <a:avLst/>
          </a:prstGeom>
          <a:noFill/>
          <a:ln w="31750"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97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BEF0B-D0F1-4B2F-B75A-F0E02A766580}"/>
              </a:ext>
            </a:extLst>
          </p:cNvPr>
          <p:cNvSpPr txBox="1">
            <a:spLocks/>
          </p:cNvSpPr>
          <p:nvPr/>
        </p:nvSpPr>
        <p:spPr>
          <a:xfrm>
            <a:off x="838200" y="2866644"/>
            <a:ext cx="10515600" cy="6675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AT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AT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-</a:t>
            </a:r>
            <a:r>
              <a:rPr lang="en-US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te</a:t>
            </a:r>
            <a:r>
              <a:rPr lang="en-AT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US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</a:t>
            </a:r>
            <a:r>
              <a:rPr lang="en-AT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AT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US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endParaRPr lang="de-DE" sz="6600"/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D7E421F5-E181-4373-8354-F3C2702F7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739" y="3835908"/>
            <a:ext cx="10650521" cy="8763"/>
          </a:xfrm>
          <a:prstGeom prst="line">
            <a:avLst/>
          </a:prstGeom>
          <a:noFill/>
          <a:ln w="12700" cap="flat">
            <a:solidFill>
              <a:srgbClr val="FEAF3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18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Introduction</a:t>
            </a:r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86596-076B-47C8-BE46-71381232A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16685"/>
            <a:ext cx="3364992" cy="2103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2E9A7-A2A7-4D0B-8483-AADACDE5F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39947"/>
            <a:ext cx="3364992" cy="21031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7BFC1D-21F1-4DB3-9034-1B64FB543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20" y="1416685"/>
            <a:ext cx="3738880" cy="21031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82F038-8777-486B-9BCF-25A848935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21" y="3639947"/>
            <a:ext cx="3738879" cy="21031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07F696-F13F-4504-918B-33DDED69EB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60" y="1416685"/>
            <a:ext cx="3364992" cy="21031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2D721B-D3A8-48AD-B184-E5912C5E7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60" y="3639947"/>
            <a:ext cx="3364992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14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How I 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(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y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o)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work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Mostly work on difficult technical problems these days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Both Live++ and my Next 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U</a:t>
            </a:r>
            <a:r>
              <a:rPr lang="en-AT"/>
              <a:t>sed to </a:t>
            </a:r>
            <a:r>
              <a:rPr lang="en-US" b="1"/>
              <a:t>r</a:t>
            </a:r>
            <a:r>
              <a:rPr lang="en-AT" b="1"/>
              <a:t>e</a:t>
            </a:r>
            <a:r>
              <a:rPr lang="en-US" b="1"/>
              <a:t>a</a:t>
            </a:r>
            <a:r>
              <a:rPr lang="en-AT" b="1"/>
              <a:t>l</a:t>
            </a:r>
            <a:r>
              <a:rPr lang="en-US" b="1"/>
              <a:t>l</a:t>
            </a:r>
            <a:r>
              <a:rPr lang="en-AT" b="1"/>
              <a:t>y</a:t>
            </a:r>
            <a:r>
              <a:rPr lang="en-AT"/>
              <a:t> </a:t>
            </a:r>
            <a:r>
              <a:rPr lang="en-US"/>
              <a:t>g</a:t>
            </a:r>
            <a:r>
              <a:rPr lang="en-AT"/>
              <a:t>e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m</a:t>
            </a:r>
            <a:r>
              <a:rPr lang="en-AT"/>
              <a:t>y </a:t>
            </a:r>
            <a:r>
              <a:rPr lang="en-US"/>
              <a:t>t</a:t>
            </a:r>
            <a:r>
              <a:rPr lang="en-AT"/>
              <a:t>e</a:t>
            </a:r>
            <a:r>
              <a:rPr lang="en-US"/>
              <a:t>e</a:t>
            </a:r>
            <a:r>
              <a:rPr lang="en-AT"/>
              <a:t>th into these problems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Returning to the office after dinner </a:t>
            </a:r>
            <a:r>
              <a:rPr lang="en-US"/>
              <a:t>w</a:t>
            </a:r>
            <a:r>
              <a:rPr lang="en-AT"/>
              <a:t>i</a:t>
            </a:r>
            <a:r>
              <a:rPr lang="en-US"/>
              <a:t>t</a:t>
            </a:r>
            <a:r>
              <a:rPr lang="en-AT"/>
              <a:t>h </a:t>
            </a:r>
            <a:r>
              <a:rPr lang="en-US"/>
              <a:t>f</a:t>
            </a:r>
            <a:r>
              <a:rPr lang="en-AT"/>
              <a:t>riends, stay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g</a:t>
            </a:r>
            <a:r>
              <a:rPr lang="en-AT"/>
              <a:t> until 4am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Working 80+ hours per week for </a:t>
            </a:r>
            <a:r>
              <a:rPr lang="en-AT" b="1"/>
              <a:t>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m </a:t>
            </a:r>
            <a:r>
              <a:rPr lang="en-US"/>
              <a:t>n</a:t>
            </a:r>
            <a:r>
              <a:rPr lang="en-AT"/>
              <a:t>o </a:t>
            </a:r>
            <a:r>
              <a:rPr lang="en-US"/>
              <a:t>l</a:t>
            </a:r>
            <a:r>
              <a:rPr lang="en-AT"/>
              <a:t>o</a:t>
            </a:r>
            <a:r>
              <a:rPr lang="en-US"/>
              <a:t>n</a:t>
            </a:r>
            <a:r>
              <a:rPr lang="en-AT"/>
              <a:t>g</a:t>
            </a:r>
            <a:r>
              <a:rPr lang="en-US"/>
              <a:t>e</a:t>
            </a:r>
            <a:r>
              <a:rPr lang="en-AT"/>
              <a:t>r </a:t>
            </a:r>
            <a:r>
              <a:rPr lang="en-US"/>
              <a:t>i</a:t>
            </a:r>
            <a:r>
              <a:rPr lang="en-AT"/>
              <a:t>n </a:t>
            </a:r>
            <a:r>
              <a:rPr lang="en-US"/>
              <a:t>a</a:t>
            </a:r>
            <a:r>
              <a:rPr lang="en-AT"/>
              <a:t> </a:t>
            </a:r>
            <a:r>
              <a:rPr lang="en-US"/>
              <a:t>p</a:t>
            </a:r>
            <a:r>
              <a:rPr lang="en-AT"/>
              <a:t>o</a:t>
            </a:r>
            <a:r>
              <a:rPr lang="en-US"/>
              <a:t>s</a:t>
            </a:r>
            <a:r>
              <a:rPr lang="en-AT"/>
              <a:t>i</a:t>
            </a:r>
            <a:r>
              <a:rPr lang="en-US"/>
              <a:t>t</a:t>
            </a:r>
            <a:r>
              <a:rPr lang="en-AT"/>
              <a:t>i</a:t>
            </a:r>
            <a:r>
              <a:rPr lang="en-US"/>
              <a:t>o</a:t>
            </a:r>
            <a:r>
              <a:rPr lang="en-AT"/>
              <a:t>n </a:t>
            </a:r>
            <a:r>
              <a:rPr lang="en-US"/>
              <a:t>t</a:t>
            </a:r>
            <a:r>
              <a:rPr lang="en-AT"/>
              <a:t>o </a:t>
            </a:r>
            <a:r>
              <a:rPr lang="en-US"/>
              <a:t>w</a:t>
            </a:r>
            <a:r>
              <a:rPr lang="en-AT"/>
              <a:t>o</a:t>
            </a:r>
            <a:r>
              <a:rPr lang="en-US"/>
              <a:t>r</a:t>
            </a:r>
            <a:r>
              <a:rPr lang="en-AT"/>
              <a:t>k </a:t>
            </a:r>
            <a:r>
              <a:rPr lang="en-US"/>
              <a:t>e</a:t>
            </a:r>
            <a:r>
              <a:rPr lang="en-AT"/>
              <a:t>v</a:t>
            </a:r>
            <a:r>
              <a:rPr lang="en-US"/>
              <a:t>e</a:t>
            </a:r>
            <a:r>
              <a:rPr lang="en-AT"/>
              <a:t>n 8 </a:t>
            </a:r>
            <a:r>
              <a:rPr lang="en-US"/>
              <a:t>h</a:t>
            </a:r>
            <a:r>
              <a:rPr lang="en-AT"/>
              <a:t>o</a:t>
            </a:r>
            <a:r>
              <a:rPr lang="en-US"/>
              <a:t>u</a:t>
            </a:r>
            <a:r>
              <a:rPr lang="en-AT"/>
              <a:t>r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 </a:t>
            </a:r>
            <a:r>
              <a:rPr lang="en-US"/>
              <a:t>d</a:t>
            </a:r>
            <a:r>
              <a:rPr lang="en-AT"/>
              <a:t>a</a:t>
            </a:r>
            <a:r>
              <a:rPr lang="en-US"/>
              <a:t>y</a:t>
            </a:r>
            <a:endParaRPr lang="en-AT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Need to make the best of my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W</a:t>
            </a:r>
            <a:r>
              <a:rPr lang="en-US"/>
              <a:t>h</a:t>
            </a:r>
            <a:r>
              <a:rPr lang="en-AT"/>
              <a:t>a</a:t>
            </a:r>
            <a:r>
              <a:rPr lang="en-US"/>
              <a:t>t</a:t>
            </a:r>
            <a:r>
              <a:rPr lang="en-AT"/>
              <a:t> to do?</a:t>
            </a:r>
          </a:p>
        </p:txBody>
      </p:sp>
    </p:spTree>
    <p:extLst>
      <p:ext uri="{BB962C8B-B14F-4D97-AF65-F5344CB8AC3E}">
        <p14:creationId xmlns:p14="http://schemas.microsoft.com/office/powerpoint/2010/main" val="380329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How I 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(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y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o)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work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</a:t>
            </a:r>
            <a:r>
              <a:rPr lang="en-AT"/>
              <a:t>ur brains are wonder</a:t>
            </a:r>
            <a:r>
              <a:rPr lang="en-US"/>
              <a:t>f</a:t>
            </a:r>
            <a:r>
              <a:rPr lang="en-AT"/>
              <a:t>u</a:t>
            </a:r>
            <a:r>
              <a:rPr lang="en-US"/>
              <a:t>l</a:t>
            </a:r>
            <a:r>
              <a:rPr lang="en-AT"/>
              <a:t> </a:t>
            </a:r>
            <a:r>
              <a:rPr lang="en-US"/>
              <a:t>p</a:t>
            </a:r>
            <a:r>
              <a:rPr lang="en-AT"/>
              <a:t>roblem solvers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Let the br</a:t>
            </a:r>
            <a:r>
              <a:rPr lang="en-US"/>
              <a:t>a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 do it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g</a:t>
            </a:r>
            <a:r>
              <a:rPr lang="en-AT"/>
              <a:t> </a:t>
            </a:r>
            <a:r>
              <a:rPr lang="en-US"/>
              <a:t>o</a:t>
            </a:r>
            <a:r>
              <a:rPr lang="en-AT"/>
              <a:t>n </a:t>
            </a:r>
            <a:r>
              <a:rPr lang="en-US"/>
              <a:t>a</a:t>
            </a:r>
            <a:r>
              <a:rPr lang="en-AT"/>
              <a:t> </a:t>
            </a:r>
            <a:r>
              <a:rPr lang="en-US"/>
              <a:t>b</a:t>
            </a:r>
            <a:r>
              <a:rPr lang="en-AT"/>
              <a:t>a</a:t>
            </a:r>
            <a:r>
              <a:rPr lang="en-US"/>
              <a:t>c</a:t>
            </a:r>
            <a:r>
              <a:rPr lang="en-AT"/>
              <a:t>k</a:t>
            </a:r>
            <a:r>
              <a:rPr lang="en-US"/>
              <a:t>g</a:t>
            </a:r>
            <a:r>
              <a:rPr lang="en-AT"/>
              <a:t>round thread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You probably know these “had an idea under the shower” moments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T</a:t>
            </a:r>
            <a:r>
              <a:rPr lang="en-US"/>
              <a:t>h</a:t>
            </a:r>
            <a:r>
              <a:rPr lang="en-AT"/>
              <a:t>e</a:t>
            </a:r>
            <a:r>
              <a:rPr lang="en-US"/>
              <a:t>r</a:t>
            </a:r>
            <a:r>
              <a:rPr lang="en-AT"/>
              <a:t>e </a:t>
            </a:r>
            <a:r>
              <a:rPr lang="en-US"/>
              <a:t>i</a:t>
            </a:r>
            <a:r>
              <a:rPr lang="en-AT"/>
              <a:t>s </a:t>
            </a:r>
            <a:r>
              <a:rPr lang="en-US"/>
              <a:t>r</a:t>
            </a:r>
            <a:r>
              <a:rPr lang="en-AT"/>
              <a:t>e</a:t>
            </a:r>
            <a:r>
              <a:rPr lang="en-US"/>
              <a:t>s</a:t>
            </a:r>
            <a:r>
              <a:rPr lang="en-AT"/>
              <a:t>e</a:t>
            </a:r>
            <a:r>
              <a:rPr lang="en-US"/>
              <a:t>a</a:t>
            </a:r>
            <a:r>
              <a:rPr lang="en-AT"/>
              <a:t>r</a:t>
            </a:r>
            <a:r>
              <a:rPr lang="en-US"/>
              <a:t>c</a:t>
            </a:r>
            <a:r>
              <a:rPr lang="en-AT"/>
              <a:t>h </a:t>
            </a:r>
            <a:r>
              <a:rPr lang="en-US"/>
              <a:t>b</a:t>
            </a:r>
            <a:r>
              <a:rPr lang="en-AT"/>
              <a:t>e</a:t>
            </a:r>
            <a:r>
              <a:rPr lang="en-US"/>
              <a:t>h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d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i</a:t>
            </a:r>
            <a:r>
              <a:rPr lang="en-AT"/>
              <a:t>s, </a:t>
            </a:r>
            <a:r>
              <a:rPr lang="en-US"/>
              <a:t>c</a:t>
            </a:r>
            <a:r>
              <a:rPr lang="en-AT"/>
              <a:t>a</a:t>
            </a:r>
            <a:r>
              <a:rPr lang="en-US"/>
              <a:t>l</a:t>
            </a:r>
            <a:r>
              <a:rPr lang="en-AT"/>
              <a:t>led </a:t>
            </a:r>
            <a:r>
              <a:rPr lang="en-AT" b="1"/>
              <a:t>“</a:t>
            </a:r>
            <a:r>
              <a:rPr lang="en-US" b="1"/>
              <a:t>I</a:t>
            </a:r>
            <a:r>
              <a:rPr lang="en-AT" b="1"/>
              <a:t>n</a:t>
            </a:r>
            <a:r>
              <a:rPr lang="en-US" b="1"/>
              <a:t>c</a:t>
            </a:r>
            <a:r>
              <a:rPr lang="en-AT" b="1"/>
              <a:t>u</a:t>
            </a:r>
            <a:r>
              <a:rPr lang="en-US" b="1"/>
              <a:t>b</a:t>
            </a:r>
            <a:r>
              <a:rPr lang="en-AT" b="1"/>
              <a:t>a</a:t>
            </a:r>
            <a:r>
              <a:rPr lang="en-US" b="1"/>
              <a:t>t</a:t>
            </a:r>
            <a:r>
              <a:rPr lang="en-AT" b="1"/>
              <a:t>i</a:t>
            </a:r>
            <a:r>
              <a:rPr lang="en-US" b="1"/>
              <a:t>o</a:t>
            </a:r>
            <a:r>
              <a:rPr lang="en-AT" b="1"/>
              <a:t>n </a:t>
            </a:r>
            <a:r>
              <a:rPr lang="en-US" b="1"/>
              <a:t>e</a:t>
            </a:r>
            <a:r>
              <a:rPr lang="en-AT" b="1"/>
              <a:t>ffect”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 b="1"/>
              <a:t>P</a:t>
            </a:r>
            <a:r>
              <a:rPr lang="en-US" b="1"/>
              <a:t>r</a:t>
            </a:r>
            <a:r>
              <a:rPr lang="en-AT" b="1"/>
              <a:t>e-</a:t>
            </a:r>
            <a:r>
              <a:rPr lang="en-US" b="1"/>
              <a:t>i</a:t>
            </a:r>
            <a:r>
              <a:rPr lang="en-AT" b="1"/>
              <a:t>n</a:t>
            </a:r>
            <a:r>
              <a:rPr lang="en-US" b="1"/>
              <a:t>c</a:t>
            </a:r>
            <a:r>
              <a:rPr lang="en-AT" b="1"/>
              <a:t>u</a:t>
            </a:r>
            <a:r>
              <a:rPr lang="en-US" b="1"/>
              <a:t>b</a:t>
            </a:r>
            <a:r>
              <a:rPr lang="en-AT" b="1"/>
              <a:t>a</a:t>
            </a:r>
            <a:r>
              <a:rPr lang="en-US" b="1"/>
              <a:t>t</a:t>
            </a:r>
            <a:r>
              <a:rPr lang="en-AT" b="1"/>
              <a:t>i</a:t>
            </a:r>
            <a:r>
              <a:rPr lang="en-US" b="1"/>
              <a:t>o</a:t>
            </a:r>
            <a:r>
              <a:rPr lang="en-AT" b="1"/>
              <a:t>n</a:t>
            </a:r>
            <a:r>
              <a:rPr lang="en-AT"/>
              <a:t>:</a:t>
            </a:r>
            <a:r>
              <a:rPr lang="en-AT" b="1"/>
              <a:t> 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i</a:t>
            </a:r>
            <a:r>
              <a:rPr lang="en-AT"/>
              <a:t>t</a:t>
            </a:r>
            <a:r>
              <a:rPr lang="en-US"/>
              <a:t>i</a:t>
            </a:r>
            <a:r>
              <a:rPr lang="en-AT"/>
              <a:t>a</a:t>
            </a:r>
            <a:r>
              <a:rPr lang="en-US"/>
              <a:t>l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ttempt at solving a problem, but you get stuck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 b="1"/>
              <a:t>Incubation</a:t>
            </a:r>
            <a:r>
              <a:rPr lang="en-AT"/>
              <a:t>: taking a break from the 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 b="1"/>
              <a:t>Post-incubation</a:t>
            </a:r>
            <a:r>
              <a:rPr lang="en-AT"/>
              <a:t>: ret</a:t>
            </a:r>
            <a:r>
              <a:rPr lang="en-US"/>
              <a:t>u</a:t>
            </a:r>
            <a:r>
              <a:rPr lang="en-AT"/>
              <a:t>r</a:t>
            </a:r>
            <a:r>
              <a:rPr lang="en-US"/>
              <a:t>n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t</a:t>
            </a:r>
            <a:r>
              <a:rPr lang="en-AT"/>
              <a:t>o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p</a:t>
            </a:r>
            <a:r>
              <a:rPr lang="en-AT"/>
              <a:t>r</a:t>
            </a:r>
            <a:r>
              <a:rPr lang="en-US"/>
              <a:t>o</a:t>
            </a:r>
            <a:r>
              <a:rPr lang="en-AT"/>
              <a:t>b</a:t>
            </a:r>
            <a:r>
              <a:rPr lang="en-US"/>
              <a:t>l</a:t>
            </a:r>
            <a:r>
              <a:rPr lang="en-AT"/>
              <a:t>e</a:t>
            </a:r>
            <a:r>
              <a:rPr lang="en-US"/>
              <a:t>m</a:t>
            </a:r>
            <a:r>
              <a:rPr lang="en-AT"/>
              <a:t> </a:t>
            </a:r>
            <a:r>
              <a:rPr lang="en-US"/>
              <a:t>w</a:t>
            </a:r>
            <a:r>
              <a:rPr lang="en-AT"/>
              <a:t>i</a:t>
            </a:r>
            <a:r>
              <a:rPr lang="en-US"/>
              <a:t>t</a:t>
            </a:r>
            <a:r>
              <a:rPr lang="en-AT"/>
              <a:t>h </a:t>
            </a:r>
            <a:r>
              <a:rPr lang="en-US"/>
              <a:t>a</a:t>
            </a:r>
            <a:r>
              <a:rPr lang="en-AT"/>
              <a:t> “</a:t>
            </a:r>
            <a:r>
              <a:rPr lang="en-US"/>
              <a:t>f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s</a:t>
            </a:r>
            <a:r>
              <a:rPr lang="en-US"/>
              <a:t>h</a:t>
            </a:r>
            <a:r>
              <a:rPr lang="en-AT"/>
              <a:t> </a:t>
            </a:r>
            <a:r>
              <a:rPr lang="en-US"/>
              <a:t>p</a:t>
            </a:r>
            <a:r>
              <a:rPr lang="en-AT"/>
              <a:t>a</a:t>
            </a:r>
            <a:r>
              <a:rPr lang="en-US"/>
              <a:t>i</a:t>
            </a:r>
            <a:r>
              <a:rPr lang="en-AT"/>
              <a:t>r </a:t>
            </a:r>
            <a:r>
              <a:rPr lang="en-US"/>
              <a:t>o</a:t>
            </a:r>
            <a:r>
              <a:rPr lang="en-AT"/>
              <a:t>f eyes”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But also: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Having an epiphany under the shower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Having an idea for solving a difficult problem at dinner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“My background thread just called” has become a thing in our household</a:t>
            </a:r>
          </a:p>
        </p:txBody>
      </p:sp>
    </p:spTree>
    <p:extLst>
      <p:ext uri="{BB962C8B-B14F-4D97-AF65-F5344CB8AC3E}">
        <p14:creationId xmlns:p14="http://schemas.microsoft.com/office/powerpoint/2010/main" val="174594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How I n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g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 work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</a:t>
            </a:r>
            <a:r>
              <a:rPr lang="en-AT"/>
              <a:t>r</a:t>
            </a:r>
            <a:r>
              <a:rPr lang="en-US"/>
              <a:t>y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t</a:t>
            </a:r>
            <a:r>
              <a:rPr lang="en-AT"/>
              <a:t>o </a:t>
            </a:r>
            <a:r>
              <a:rPr lang="en-US"/>
              <a:t>s</a:t>
            </a:r>
            <a:r>
              <a:rPr lang="en-AT"/>
              <a:t>o</a:t>
            </a:r>
            <a:r>
              <a:rPr lang="en-US"/>
              <a:t>l</a:t>
            </a:r>
            <a:r>
              <a:rPr lang="en-AT"/>
              <a:t>v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m</a:t>
            </a:r>
            <a:r>
              <a:rPr lang="en-US"/>
              <a:t>e</a:t>
            </a:r>
            <a:r>
              <a:rPr lang="en-AT"/>
              <a:t>n</a:t>
            </a:r>
            <a:r>
              <a:rPr lang="en-US"/>
              <a:t>d</a:t>
            </a:r>
            <a:r>
              <a:rPr lang="en-AT"/>
              <a:t>o</a:t>
            </a:r>
            <a:r>
              <a:rPr lang="en-US"/>
              <a:t>u</a:t>
            </a:r>
            <a:r>
              <a:rPr lang="en-AT"/>
              <a:t>s</a:t>
            </a:r>
            <a:r>
              <a:rPr lang="en-US"/>
              <a:t>l</a:t>
            </a:r>
            <a:r>
              <a:rPr lang="en-AT"/>
              <a:t>y </a:t>
            </a:r>
            <a:r>
              <a:rPr lang="en-US"/>
              <a:t>d</a:t>
            </a:r>
            <a:r>
              <a:rPr lang="en-AT"/>
              <a:t>i</a:t>
            </a:r>
            <a:r>
              <a:rPr lang="en-US"/>
              <a:t>f</a:t>
            </a:r>
            <a:r>
              <a:rPr lang="en-AT"/>
              <a:t>f</a:t>
            </a:r>
            <a:r>
              <a:rPr lang="en-US"/>
              <a:t>i</a:t>
            </a:r>
            <a:r>
              <a:rPr lang="en-AT"/>
              <a:t>c</a:t>
            </a:r>
            <a:r>
              <a:rPr lang="en-US"/>
              <a:t>u</a:t>
            </a:r>
            <a:r>
              <a:rPr lang="en-AT"/>
              <a:t>l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p</a:t>
            </a:r>
            <a:r>
              <a:rPr lang="en-AT"/>
              <a:t>r</a:t>
            </a:r>
            <a:r>
              <a:rPr lang="en-US"/>
              <a:t>o</a:t>
            </a:r>
            <a:r>
              <a:rPr lang="en-AT"/>
              <a:t>b</a:t>
            </a:r>
            <a:r>
              <a:rPr lang="en-US"/>
              <a:t>l</a:t>
            </a:r>
            <a:r>
              <a:rPr lang="en-AT"/>
              <a:t>e</a:t>
            </a:r>
            <a:r>
              <a:rPr lang="en-US"/>
              <a:t>m</a:t>
            </a:r>
            <a:r>
              <a:rPr lang="en-AT"/>
              <a:t> </a:t>
            </a:r>
            <a:r>
              <a:rPr lang="en-US"/>
              <a:t>o</a:t>
            </a:r>
            <a:r>
              <a:rPr lang="en-AT"/>
              <a:t>v</a:t>
            </a:r>
            <a:r>
              <a:rPr lang="en-US"/>
              <a:t>e</a:t>
            </a:r>
            <a:r>
              <a:rPr lang="en-AT"/>
              <a:t>r </a:t>
            </a:r>
            <a:r>
              <a:rPr lang="en-US"/>
              <a:t>a</a:t>
            </a:r>
            <a:r>
              <a:rPr lang="en-AT"/>
              <a:t> </a:t>
            </a:r>
            <a:r>
              <a:rPr lang="en-US"/>
              <a:t>s</a:t>
            </a:r>
            <a:r>
              <a:rPr lang="en-AT"/>
              <a:t>p</a:t>
            </a:r>
            <a:r>
              <a:rPr lang="en-US"/>
              <a:t>a</a:t>
            </a:r>
            <a:r>
              <a:rPr lang="en-AT"/>
              <a:t>n </a:t>
            </a:r>
            <a:r>
              <a:rPr lang="en-US"/>
              <a:t>o</a:t>
            </a:r>
            <a:r>
              <a:rPr lang="en-AT"/>
              <a:t>f several hours or even days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Come prepared, having done my resea</a:t>
            </a:r>
            <a:r>
              <a:rPr lang="en-US"/>
              <a:t>r</a:t>
            </a:r>
            <a:r>
              <a:rPr lang="en-AT"/>
              <a:t>c</a:t>
            </a:r>
            <a:r>
              <a:rPr lang="en-US"/>
              <a:t>h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b</a:t>
            </a:r>
            <a:r>
              <a:rPr lang="en-US"/>
              <a:t>o</a:t>
            </a:r>
            <a:r>
              <a:rPr lang="en-AT"/>
              <a:t>u</a:t>
            </a:r>
            <a:r>
              <a:rPr lang="en-US"/>
              <a:t>t</a:t>
            </a:r>
            <a:r>
              <a:rPr lang="en-AT"/>
              <a:t> the topic at hand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H</a:t>
            </a:r>
            <a:r>
              <a:rPr lang="en-AT"/>
              <a:t>a</a:t>
            </a:r>
            <a:r>
              <a:rPr lang="en-US"/>
              <a:t>v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a</a:t>
            </a:r>
            <a:r>
              <a:rPr lang="en-AT"/>
              <a:t>n 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i</a:t>
            </a:r>
            <a:r>
              <a:rPr lang="en-AT"/>
              <a:t>t</a:t>
            </a:r>
            <a:r>
              <a:rPr lang="en-US"/>
              <a:t>i</a:t>
            </a:r>
            <a:r>
              <a:rPr lang="en-AT"/>
              <a:t>a</a:t>
            </a:r>
            <a:r>
              <a:rPr lang="en-US"/>
              <a:t>l</a:t>
            </a:r>
            <a:r>
              <a:rPr lang="en-AT"/>
              <a:t> </a:t>
            </a:r>
            <a:r>
              <a:rPr lang="en-US"/>
              <a:t>i</a:t>
            </a:r>
            <a:r>
              <a:rPr lang="en-AT"/>
              <a:t>d</a:t>
            </a:r>
            <a:r>
              <a:rPr lang="en-US"/>
              <a:t>e</a:t>
            </a:r>
            <a:r>
              <a:rPr lang="en-AT"/>
              <a:t>a, </a:t>
            </a:r>
            <a:r>
              <a:rPr lang="en-US"/>
              <a:t>t</a:t>
            </a:r>
            <a:r>
              <a:rPr lang="en-AT"/>
              <a:t>r</a:t>
            </a:r>
            <a:r>
              <a:rPr lang="en-US"/>
              <a:t>y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a</a:t>
            </a:r>
            <a:r>
              <a:rPr lang="en-AT"/>
              <a:t>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F</a:t>
            </a:r>
            <a:r>
              <a:rPr lang="en-AT"/>
              <a:t>a</a:t>
            </a:r>
            <a:r>
              <a:rPr lang="en-US"/>
              <a:t>i</a:t>
            </a:r>
            <a:r>
              <a:rPr lang="en-AT"/>
              <a:t>l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g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H</a:t>
            </a:r>
            <a:r>
              <a:rPr lang="en-AT"/>
              <a:t>a</a:t>
            </a:r>
            <a:r>
              <a:rPr lang="en-US"/>
              <a:t>v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a</a:t>
            </a:r>
            <a:r>
              <a:rPr lang="en-AT"/>
              <a:t>n</a:t>
            </a:r>
            <a:r>
              <a:rPr lang="en-US"/>
              <a:t>o</a:t>
            </a:r>
            <a:r>
              <a:rPr lang="en-AT"/>
              <a:t>t</a:t>
            </a:r>
            <a:r>
              <a:rPr lang="en-US"/>
              <a:t>h</a:t>
            </a:r>
            <a:r>
              <a:rPr lang="en-AT"/>
              <a:t>e</a:t>
            </a:r>
            <a:r>
              <a:rPr lang="en-US"/>
              <a:t>r</a:t>
            </a:r>
            <a:r>
              <a:rPr lang="en-AT"/>
              <a:t> </a:t>
            </a:r>
            <a:r>
              <a:rPr lang="en-US"/>
              <a:t>i</a:t>
            </a:r>
            <a:r>
              <a:rPr lang="en-AT"/>
              <a:t>d</a:t>
            </a:r>
            <a:r>
              <a:rPr lang="en-US"/>
              <a:t>e</a:t>
            </a:r>
            <a:r>
              <a:rPr lang="en-AT"/>
              <a:t>a, </a:t>
            </a:r>
            <a:r>
              <a:rPr lang="en-US"/>
              <a:t>t</a:t>
            </a:r>
            <a:r>
              <a:rPr lang="en-AT"/>
              <a:t>r</a:t>
            </a:r>
            <a:r>
              <a:rPr lang="en-US"/>
              <a:t>y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a</a:t>
            </a:r>
            <a:r>
              <a:rPr lang="en-AT"/>
              <a:t>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Failing again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...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More relentless hacking and trying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Not giving 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N</a:t>
            </a:r>
            <a:r>
              <a:rPr lang="en-AT"/>
              <a:t>o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a</a:t>
            </a:r>
            <a:r>
              <a:rPr lang="en-US"/>
              <a:t>k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a</a:t>
            </a:r>
            <a:r>
              <a:rPr lang="en-AT"/>
              <a:t> </a:t>
            </a:r>
            <a:r>
              <a:rPr lang="en-US"/>
              <a:t>b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ak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“I need to solve this </a:t>
            </a:r>
            <a:r>
              <a:rPr lang="en-AT" b="1"/>
              <a:t>today</a:t>
            </a:r>
            <a:r>
              <a:rPr lang="en-AT"/>
              <a:t>!”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4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How I w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k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w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d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y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d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</a:t>
            </a:r>
            <a:r>
              <a:rPr lang="en-AT"/>
              <a:t>r</a:t>
            </a:r>
            <a:r>
              <a:rPr lang="en-US"/>
              <a:t>y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t</a:t>
            </a:r>
            <a:r>
              <a:rPr lang="en-AT"/>
              <a:t>o </a:t>
            </a:r>
            <a:r>
              <a:rPr lang="en-US"/>
              <a:t>s</a:t>
            </a:r>
            <a:r>
              <a:rPr lang="en-AT"/>
              <a:t>o</a:t>
            </a:r>
            <a:r>
              <a:rPr lang="en-US"/>
              <a:t>l</a:t>
            </a:r>
            <a:r>
              <a:rPr lang="en-AT"/>
              <a:t>v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m</a:t>
            </a:r>
            <a:r>
              <a:rPr lang="en-US"/>
              <a:t>e</a:t>
            </a:r>
            <a:r>
              <a:rPr lang="en-AT"/>
              <a:t>n</a:t>
            </a:r>
            <a:r>
              <a:rPr lang="en-US"/>
              <a:t>d</a:t>
            </a:r>
            <a:r>
              <a:rPr lang="en-AT"/>
              <a:t>o</a:t>
            </a:r>
            <a:r>
              <a:rPr lang="en-US"/>
              <a:t>u</a:t>
            </a:r>
            <a:r>
              <a:rPr lang="en-AT"/>
              <a:t>s</a:t>
            </a:r>
            <a:r>
              <a:rPr lang="en-US"/>
              <a:t>l</a:t>
            </a:r>
            <a:r>
              <a:rPr lang="en-AT"/>
              <a:t>y </a:t>
            </a:r>
            <a:r>
              <a:rPr lang="en-US"/>
              <a:t>d</a:t>
            </a:r>
            <a:r>
              <a:rPr lang="en-AT"/>
              <a:t>i</a:t>
            </a:r>
            <a:r>
              <a:rPr lang="en-US"/>
              <a:t>f</a:t>
            </a:r>
            <a:r>
              <a:rPr lang="en-AT"/>
              <a:t>f</a:t>
            </a:r>
            <a:r>
              <a:rPr lang="en-US"/>
              <a:t>i</a:t>
            </a:r>
            <a:r>
              <a:rPr lang="en-AT"/>
              <a:t>c</a:t>
            </a:r>
            <a:r>
              <a:rPr lang="en-US"/>
              <a:t>u</a:t>
            </a:r>
            <a:r>
              <a:rPr lang="en-AT"/>
              <a:t>l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p</a:t>
            </a:r>
            <a:r>
              <a:rPr lang="en-AT"/>
              <a:t>r</a:t>
            </a:r>
            <a:r>
              <a:rPr lang="en-US"/>
              <a:t>o</a:t>
            </a:r>
            <a:r>
              <a:rPr lang="en-AT"/>
              <a:t>b</a:t>
            </a:r>
            <a:r>
              <a:rPr lang="en-US"/>
              <a:t>l</a:t>
            </a:r>
            <a:r>
              <a:rPr lang="en-AT"/>
              <a:t>e</a:t>
            </a:r>
            <a:r>
              <a:rPr lang="en-US"/>
              <a:t>m</a:t>
            </a:r>
            <a:r>
              <a:rPr lang="en-AT"/>
              <a:t> </a:t>
            </a:r>
            <a:r>
              <a:rPr lang="en-US"/>
              <a:t>o</a:t>
            </a:r>
            <a:r>
              <a:rPr lang="en-AT"/>
              <a:t>v</a:t>
            </a:r>
            <a:r>
              <a:rPr lang="en-US"/>
              <a:t>e</a:t>
            </a:r>
            <a:r>
              <a:rPr lang="en-AT"/>
              <a:t>r </a:t>
            </a:r>
            <a:r>
              <a:rPr lang="en-US"/>
              <a:t>a</a:t>
            </a:r>
            <a:r>
              <a:rPr lang="en-AT"/>
              <a:t> </a:t>
            </a:r>
            <a:r>
              <a:rPr lang="en-US"/>
              <a:t>s</a:t>
            </a:r>
            <a:r>
              <a:rPr lang="en-AT"/>
              <a:t>p</a:t>
            </a:r>
            <a:r>
              <a:rPr lang="en-US"/>
              <a:t>a</a:t>
            </a:r>
            <a:r>
              <a:rPr lang="en-AT"/>
              <a:t>n </a:t>
            </a:r>
            <a:r>
              <a:rPr lang="en-US"/>
              <a:t>o</a:t>
            </a:r>
            <a:r>
              <a:rPr lang="en-AT"/>
              <a:t>f several hours or even days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Come prepared, having done my resea</a:t>
            </a:r>
            <a:r>
              <a:rPr lang="en-US"/>
              <a:t>r</a:t>
            </a:r>
            <a:r>
              <a:rPr lang="en-AT"/>
              <a:t>c</a:t>
            </a:r>
            <a:r>
              <a:rPr lang="en-US"/>
              <a:t>h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b</a:t>
            </a:r>
            <a:r>
              <a:rPr lang="en-US"/>
              <a:t>o</a:t>
            </a:r>
            <a:r>
              <a:rPr lang="en-AT"/>
              <a:t>u</a:t>
            </a:r>
            <a:r>
              <a:rPr lang="en-US"/>
              <a:t>t</a:t>
            </a:r>
            <a:r>
              <a:rPr lang="en-AT"/>
              <a:t> the topic at hand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H</a:t>
            </a:r>
            <a:r>
              <a:rPr lang="en-AT"/>
              <a:t>a</a:t>
            </a:r>
            <a:r>
              <a:rPr lang="en-US"/>
              <a:t>v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a</a:t>
            </a:r>
            <a:r>
              <a:rPr lang="en-AT"/>
              <a:t>n 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i</a:t>
            </a:r>
            <a:r>
              <a:rPr lang="en-AT"/>
              <a:t>t</a:t>
            </a:r>
            <a:r>
              <a:rPr lang="en-US"/>
              <a:t>i</a:t>
            </a:r>
            <a:r>
              <a:rPr lang="en-AT"/>
              <a:t>a</a:t>
            </a:r>
            <a:r>
              <a:rPr lang="en-US"/>
              <a:t>l</a:t>
            </a:r>
            <a:r>
              <a:rPr lang="en-AT"/>
              <a:t> </a:t>
            </a:r>
            <a:r>
              <a:rPr lang="en-US"/>
              <a:t>i</a:t>
            </a:r>
            <a:r>
              <a:rPr lang="en-AT"/>
              <a:t>d</a:t>
            </a:r>
            <a:r>
              <a:rPr lang="en-US"/>
              <a:t>e</a:t>
            </a:r>
            <a:r>
              <a:rPr lang="en-AT"/>
              <a:t>a, </a:t>
            </a:r>
            <a:r>
              <a:rPr lang="en-US"/>
              <a:t>t</a:t>
            </a:r>
            <a:r>
              <a:rPr lang="en-AT"/>
              <a:t>r</a:t>
            </a:r>
            <a:r>
              <a:rPr lang="en-US"/>
              <a:t>y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a</a:t>
            </a:r>
            <a:r>
              <a:rPr lang="en-AT"/>
              <a:t>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F</a:t>
            </a:r>
            <a:r>
              <a:rPr lang="en-AT"/>
              <a:t>a</a:t>
            </a:r>
            <a:r>
              <a:rPr lang="en-US"/>
              <a:t>i</a:t>
            </a:r>
            <a:r>
              <a:rPr lang="en-AT"/>
              <a:t>l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g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H</a:t>
            </a:r>
            <a:r>
              <a:rPr lang="en-AT"/>
              <a:t>a</a:t>
            </a:r>
            <a:r>
              <a:rPr lang="en-US"/>
              <a:t>v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a</a:t>
            </a:r>
            <a:r>
              <a:rPr lang="en-AT"/>
              <a:t>n</a:t>
            </a:r>
            <a:r>
              <a:rPr lang="en-US"/>
              <a:t>o</a:t>
            </a:r>
            <a:r>
              <a:rPr lang="en-AT"/>
              <a:t>t</a:t>
            </a:r>
            <a:r>
              <a:rPr lang="en-US"/>
              <a:t>h</a:t>
            </a:r>
            <a:r>
              <a:rPr lang="en-AT"/>
              <a:t>e</a:t>
            </a:r>
            <a:r>
              <a:rPr lang="en-US"/>
              <a:t>r</a:t>
            </a:r>
            <a:r>
              <a:rPr lang="en-AT"/>
              <a:t> </a:t>
            </a:r>
            <a:r>
              <a:rPr lang="en-US"/>
              <a:t>i</a:t>
            </a:r>
            <a:r>
              <a:rPr lang="en-AT"/>
              <a:t>d</a:t>
            </a:r>
            <a:r>
              <a:rPr lang="en-US"/>
              <a:t>e</a:t>
            </a:r>
            <a:r>
              <a:rPr lang="en-AT"/>
              <a:t>a, </a:t>
            </a:r>
            <a:r>
              <a:rPr lang="en-US"/>
              <a:t>t</a:t>
            </a:r>
            <a:r>
              <a:rPr lang="en-AT"/>
              <a:t>r</a:t>
            </a:r>
            <a:r>
              <a:rPr lang="en-US"/>
              <a:t>y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a</a:t>
            </a:r>
            <a:r>
              <a:rPr lang="en-AT"/>
              <a:t>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Failing again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R</a:t>
            </a:r>
            <a:r>
              <a:rPr lang="en-AT"/>
              <a:t>e</a:t>
            </a:r>
            <a:r>
              <a:rPr lang="en-US"/>
              <a:t>a</a:t>
            </a:r>
            <a:r>
              <a:rPr lang="en-AT"/>
              <a:t>l</a:t>
            </a:r>
            <a:r>
              <a:rPr lang="en-US"/>
              <a:t>i</a:t>
            </a:r>
            <a:r>
              <a:rPr lang="en-AT"/>
              <a:t>z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g</a:t>
            </a:r>
            <a:r>
              <a:rPr lang="en-AT"/>
              <a:t> “</a:t>
            </a:r>
            <a:r>
              <a:rPr lang="en-US"/>
              <a:t>I</a:t>
            </a:r>
            <a:r>
              <a:rPr lang="en-AT"/>
              <a:t> </a:t>
            </a:r>
            <a:r>
              <a:rPr lang="en-US"/>
              <a:t>w</a:t>
            </a:r>
            <a:r>
              <a:rPr lang="en-AT"/>
              <a:t>o</a:t>
            </a:r>
            <a:r>
              <a:rPr lang="en-US"/>
              <a:t>n</a:t>
            </a:r>
            <a:r>
              <a:rPr lang="en-AT"/>
              <a:t>’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s</a:t>
            </a:r>
            <a:r>
              <a:rPr lang="en-AT"/>
              <a:t>o</a:t>
            </a:r>
            <a:r>
              <a:rPr lang="en-US"/>
              <a:t>l</a:t>
            </a:r>
            <a:r>
              <a:rPr lang="en-AT"/>
              <a:t>v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i</a:t>
            </a:r>
            <a:r>
              <a:rPr lang="en-AT"/>
              <a:t>s </a:t>
            </a:r>
            <a:r>
              <a:rPr lang="en-US" b="1"/>
              <a:t>t</a:t>
            </a:r>
            <a:r>
              <a:rPr lang="en-AT" b="1"/>
              <a:t>o</a:t>
            </a:r>
            <a:r>
              <a:rPr lang="en-US" b="1"/>
              <a:t>d</a:t>
            </a:r>
            <a:r>
              <a:rPr lang="en-AT" b="1"/>
              <a:t>a</a:t>
            </a:r>
            <a:r>
              <a:rPr lang="en-US" b="1"/>
              <a:t>y</a:t>
            </a:r>
            <a:r>
              <a:rPr lang="en-AT"/>
              <a:t>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Going for </a:t>
            </a:r>
            <a:r>
              <a:rPr lang="en-US"/>
              <a:t>a</a:t>
            </a:r>
            <a:r>
              <a:rPr lang="en-AT"/>
              <a:t> </a:t>
            </a:r>
            <a:r>
              <a:rPr lang="en-US"/>
              <a:t>w</a:t>
            </a:r>
            <a:r>
              <a:rPr lang="en-AT"/>
              <a:t>a</a:t>
            </a:r>
            <a:r>
              <a:rPr lang="en-US"/>
              <a:t>l</a:t>
            </a:r>
            <a:r>
              <a:rPr lang="en-AT"/>
              <a:t>k, </a:t>
            </a:r>
            <a:r>
              <a:rPr lang="en-US"/>
              <a:t>g</a:t>
            </a:r>
            <a:r>
              <a:rPr lang="en-AT"/>
              <a:t>o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g</a:t>
            </a:r>
            <a:r>
              <a:rPr lang="en-AT"/>
              <a:t> for a run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P</a:t>
            </a:r>
            <a:r>
              <a:rPr lang="en-AT"/>
              <a:t>laying with my cats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Scribbli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i</a:t>
            </a:r>
            <a:r>
              <a:rPr lang="en-AT"/>
              <a:t>d</a:t>
            </a:r>
            <a:r>
              <a:rPr lang="en-US"/>
              <a:t>e</a:t>
            </a:r>
            <a:r>
              <a:rPr lang="en-AT"/>
              <a:t>a</a:t>
            </a:r>
            <a:r>
              <a:rPr lang="en-US"/>
              <a:t>s</a:t>
            </a:r>
            <a:r>
              <a:rPr lang="en-AT"/>
              <a:t> using pen and paper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Working on something entirely different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Even a co</a:t>
            </a:r>
            <a:r>
              <a:rPr lang="en-US"/>
              <a:t>m</a:t>
            </a:r>
            <a:r>
              <a:rPr lang="en-AT"/>
              <a:t>p</a:t>
            </a:r>
            <a:r>
              <a:rPr lang="en-US"/>
              <a:t>l</a:t>
            </a:r>
            <a:r>
              <a:rPr lang="en-AT"/>
              <a:t>e</a:t>
            </a:r>
            <a:r>
              <a:rPr lang="en-US"/>
              <a:t>t</a:t>
            </a:r>
            <a:r>
              <a:rPr lang="en-AT"/>
              <a:t>e</a:t>
            </a:r>
            <a:r>
              <a:rPr lang="en-US"/>
              <a:t>l</a:t>
            </a:r>
            <a:r>
              <a:rPr lang="en-AT"/>
              <a:t>y </a:t>
            </a:r>
            <a:r>
              <a:rPr lang="en-US"/>
              <a:t>d</a:t>
            </a:r>
            <a:r>
              <a:rPr lang="en-AT"/>
              <a:t>i</a:t>
            </a:r>
            <a:r>
              <a:rPr lang="en-US"/>
              <a:t>f</a:t>
            </a:r>
            <a:r>
              <a:rPr lang="en-AT"/>
              <a:t>f</a:t>
            </a:r>
            <a:r>
              <a:rPr lang="en-US"/>
              <a:t>e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n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p</a:t>
            </a:r>
            <a:r>
              <a:rPr lang="en-AT"/>
              <a:t>r</a:t>
            </a:r>
            <a:r>
              <a:rPr lang="en-US"/>
              <a:t>o</a:t>
            </a:r>
            <a:r>
              <a:rPr lang="en-AT"/>
              <a:t>j</a:t>
            </a:r>
            <a:r>
              <a:rPr lang="en-US"/>
              <a:t>e</a:t>
            </a:r>
            <a:r>
              <a:rPr lang="en-AT"/>
              <a:t>c</a:t>
            </a:r>
            <a:r>
              <a:rPr lang="en-US"/>
              <a:t>t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/>
              <a:t>W</a:t>
            </a:r>
            <a:r>
              <a:rPr lang="en-AT" b="1"/>
              <a:t>o</a:t>
            </a:r>
            <a:r>
              <a:rPr lang="en-US" b="1"/>
              <a:t>r</a:t>
            </a:r>
            <a:r>
              <a:rPr lang="en-AT" b="1"/>
              <a:t>k</a:t>
            </a:r>
            <a:r>
              <a:rPr lang="en-US" b="1"/>
              <a:t>i</a:t>
            </a:r>
            <a:r>
              <a:rPr lang="en-AT" b="1"/>
              <a:t>n</a:t>
            </a:r>
            <a:r>
              <a:rPr lang="en-US" b="1"/>
              <a:t>g</a:t>
            </a:r>
            <a:r>
              <a:rPr lang="en-AT" b="1"/>
              <a:t> </a:t>
            </a:r>
            <a:r>
              <a:rPr lang="en-US" b="1"/>
              <a:t>i</a:t>
            </a:r>
            <a:r>
              <a:rPr lang="en-AT" b="1"/>
              <a:t>n </a:t>
            </a:r>
            <a:r>
              <a:rPr lang="en-US" b="1"/>
              <a:t>f</a:t>
            </a:r>
            <a:r>
              <a:rPr lang="en-AT" b="1"/>
              <a:t>o</a:t>
            </a:r>
            <a:r>
              <a:rPr lang="en-US" b="1"/>
              <a:t>c</a:t>
            </a:r>
            <a:r>
              <a:rPr lang="en-AT" b="1"/>
              <a:t>u</a:t>
            </a:r>
            <a:r>
              <a:rPr lang="en-US" b="1"/>
              <a:t>s</a:t>
            </a:r>
            <a:r>
              <a:rPr lang="en-AT" b="1"/>
              <a:t>e</a:t>
            </a:r>
            <a:r>
              <a:rPr lang="en-US" b="1"/>
              <a:t>d</a:t>
            </a:r>
            <a:r>
              <a:rPr lang="en-AT" b="1"/>
              <a:t> </a:t>
            </a:r>
            <a:r>
              <a:rPr lang="en-US" b="1"/>
              <a:t>o</a:t>
            </a:r>
            <a:r>
              <a:rPr lang="en-AT" b="1"/>
              <a:t>n</a:t>
            </a:r>
            <a:r>
              <a:rPr lang="en-US" b="1"/>
              <a:t>e</a:t>
            </a:r>
            <a:r>
              <a:rPr lang="en-AT" b="1"/>
              <a:t>-</a:t>
            </a:r>
            <a:r>
              <a:rPr lang="en-US" b="1"/>
              <a:t>h</a:t>
            </a:r>
            <a:r>
              <a:rPr lang="en-AT" b="1"/>
              <a:t>o</a:t>
            </a:r>
            <a:r>
              <a:rPr lang="en-US" b="1"/>
              <a:t>u</a:t>
            </a:r>
            <a:r>
              <a:rPr lang="en-AT" b="1"/>
              <a:t>r </a:t>
            </a:r>
            <a:r>
              <a:rPr lang="en-US" b="1"/>
              <a:t>b</a:t>
            </a:r>
            <a:r>
              <a:rPr lang="en-AT" b="1"/>
              <a:t>u</a:t>
            </a:r>
            <a:r>
              <a:rPr lang="en-US" b="1"/>
              <a:t>r</a:t>
            </a:r>
            <a:r>
              <a:rPr lang="en-AT" b="1"/>
              <a:t>s</a:t>
            </a:r>
            <a:r>
              <a:rPr lang="en-US" b="1"/>
              <a:t>t</a:t>
            </a:r>
            <a:r>
              <a:rPr lang="en-AT" b="1"/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132751-4A12-4448-BC05-359FBC85A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499" y="3191255"/>
            <a:ext cx="4023301" cy="28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Final thoughts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</a:t>
            </a:r>
            <a:r>
              <a:rPr lang="en-AT"/>
              <a:t>i</a:t>
            </a:r>
            <a:r>
              <a:rPr lang="en-US"/>
              <a:t>s</a:t>
            </a:r>
            <a:r>
              <a:rPr lang="en-AT"/>
              <a:t>c</a:t>
            </a:r>
            <a:r>
              <a:rPr lang="en-US"/>
              <a:t>l</a:t>
            </a:r>
            <a:r>
              <a:rPr lang="en-AT"/>
              <a:t>a</a:t>
            </a:r>
            <a:r>
              <a:rPr lang="en-US"/>
              <a:t>i</a:t>
            </a:r>
            <a:r>
              <a:rPr lang="en-AT"/>
              <a:t>m</a:t>
            </a:r>
            <a:r>
              <a:rPr lang="en-US"/>
              <a:t>e</a:t>
            </a:r>
            <a:r>
              <a:rPr lang="en-AT"/>
              <a:t>r: probably </a:t>
            </a:r>
            <a:r>
              <a:rPr lang="en-US"/>
              <a:t>d</a:t>
            </a:r>
            <a:r>
              <a:rPr lang="en-AT"/>
              <a:t>o</a:t>
            </a:r>
            <a:r>
              <a:rPr lang="en-US"/>
              <a:t>e</a:t>
            </a:r>
            <a:r>
              <a:rPr lang="en-AT"/>
              <a:t>s</a:t>
            </a:r>
            <a:r>
              <a:rPr lang="en-US"/>
              <a:t>n</a:t>
            </a:r>
            <a:r>
              <a:rPr lang="en-AT"/>
              <a:t>’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p</a:t>
            </a:r>
            <a:r>
              <a:rPr lang="en-US"/>
              <a:t>p</a:t>
            </a:r>
            <a:r>
              <a:rPr lang="en-AT"/>
              <a:t>l</a:t>
            </a:r>
            <a:r>
              <a:rPr lang="en-US"/>
              <a:t>y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o </a:t>
            </a:r>
            <a:r>
              <a:rPr lang="en-US"/>
              <a:t>e</a:t>
            </a:r>
            <a:r>
              <a:rPr lang="en-AT"/>
              <a:t>v</a:t>
            </a:r>
            <a:r>
              <a:rPr lang="en-US"/>
              <a:t>e</a:t>
            </a:r>
            <a:r>
              <a:rPr lang="en-AT"/>
              <a:t>r</a:t>
            </a:r>
            <a:r>
              <a:rPr lang="en-US"/>
              <a:t>y</a:t>
            </a:r>
            <a:r>
              <a:rPr lang="en-AT"/>
              <a:t>b</a:t>
            </a:r>
            <a:r>
              <a:rPr lang="en-US"/>
              <a:t>o</a:t>
            </a:r>
            <a:r>
              <a:rPr lang="en-AT"/>
              <a:t>d</a:t>
            </a:r>
            <a:r>
              <a:rPr lang="en-US"/>
              <a:t>y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B</a:t>
            </a:r>
            <a:r>
              <a:rPr lang="en-AT"/>
              <a:t>e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g</a:t>
            </a:r>
            <a:r>
              <a:rPr lang="en-AT"/>
              <a:t> an employee is </a:t>
            </a:r>
            <a:r>
              <a:rPr lang="en-US"/>
              <a:t>a</a:t>
            </a:r>
            <a:r>
              <a:rPr lang="en-AT"/>
              <a:t> differ</a:t>
            </a:r>
            <a:r>
              <a:rPr lang="en-US"/>
              <a:t>e</a:t>
            </a:r>
            <a:r>
              <a:rPr lang="en-AT"/>
              <a:t>n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s</a:t>
            </a:r>
            <a:r>
              <a:rPr lang="en-AT"/>
              <a:t>e</a:t>
            </a:r>
            <a:r>
              <a:rPr lang="en-US"/>
              <a:t>t</a:t>
            </a:r>
            <a:r>
              <a:rPr lang="en-AT"/>
              <a:t>t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g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a</a:t>
            </a:r>
            <a:r>
              <a:rPr lang="en-AT"/>
              <a:t>n </a:t>
            </a:r>
            <a:r>
              <a:rPr lang="en-US"/>
              <a:t>r</a:t>
            </a:r>
            <a:r>
              <a:rPr lang="en-AT"/>
              <a:t>u</a:t>
            </a:r>
            <a:r>
              <a:rPr lang="en-US"/>
              <a:t>n</a:t>
            </a:r>
            <a:r>
              <a:rPr lang="en-AT"/>
              <a:t>n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g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 business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S</a:t>
            </a:r>
            <a:r>
              <a:rPr lang="en-US"/>
              <a:t>t</a:t>
            </a:r>
            <a:r>
              <a:rPr lang="en-AT"/>
              <a:t>i</a:t>
            </a:r>
            <a:r>
              <a:rPr lang="en-US"/>
              <a:t>l</a:t>
            </a:r>
            <a:r>
              <a:rPr lang="en-AT"/>
              <a:t>l, </a:t>
            </a:r>
            <a:r>
              <a:rPr lang="en-US"/>
              <a:t>I</a:t>
            </a:r>
            <a:r>
              <a:rPr lang="en-AT"/>
              <a:t> </a:t>
            </a:r>
            <a:r>
              <a:rPr lang="en-US" b="1"/>
              <a:t>s</a:t>
            </a:r>
            <a:r>
              <a:rPr lang="en-AT" b="1"/>
              <a:t>t</a:t>
            </a:r>
            <a:r>
              <a:rPr lang="en-US" b="1"/>
              <a:t>r</a:t>
            </a:r>
            <a:r>
              <a:rPr lang="en-AT" b="1"/>
              <a:t>o</a:t>
            </a:r>
            <a:r>
              <a:rPr lang="en-US" b="1"/>
              <a:t>n</a:t>
            </a:r>
            <a:r>
              <a:rPr lang="en-AT" b="1"/>
              <a:t>g</a:t>
            </a:r>
            <a:r>
              <a:rPr lang="en-US" b="1"/>
              <a:t>l</a:t>
            </a:r>
            <a:r>
              <a:rPr lang="en-AT" b="1"/>
              <a:t>y</a:t>
            </a:r>
            <a:r>
              <a:rPr lang="en-AT"/>
              <a:t> </a:t>
            </a:r>
            <a:r>
              <a:rPr lang="en-US"/>
              <a:t>u</a:t>
            </a:r>
            <a:r>
              <a:rPr lang="en-AT"/>
              <a:t>r</a:t>
            </a:r>
            <a:r>
              <a:rPr lang="en-US"/>
              <a:t>g</a:t>
            </a:r>
            <a:r>
              <a:rPr lang="en-AT"/>
              <a:t>e </a:t>
            </a:r>
            <a:r>
              <a:rPr lang="en-US"/>
              <a:t>y</a:t>
            </a:r>
            <a:r>
              <a:rPr lang="en-AT"/>
              <a:t>o</a:t>
            </a:r>
            <a:r>
              <a:rPr lang="en-US"/>
              <a:t>u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o </a:t>
            </a:r>
            <a:r>
              <a:rPr lang="en-US"/>
              <a:t>g</a:t>
            </a:r>
            <a:r>
              <a:rPr lang="en-AT"/>
              <a:t>i</a:t>
            </a:r>
            <a:r>
              <a:rPr lang="en-US"/>
              <a:t>v</a:t>
            </a:r>
            <a:r>
              <a:rPr lang="en-AT"/>
              <a:t>e </a:t>
            </a:r>
            <a:r>
              <a:rPr lang="en-US"/>
              <a:t>i</a:t>
            </a:r>
            <a:r>
              <a:rPr lang="en-AT"/>
              <a:t>t </a:t>
            </a:r>
            <a:r>
              <a:rPr lang="en-US"/>
              <a:t>a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r</a:t>
            </a:r>
            <a:r>
              <a:rPr lang="en-US"/>
              <a:t>y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n</a:t>
            </a:r>
            <a:r>
              <a:rPr lang="en-AT"/>
              <a:t>e</a:t>
            </a:r>
            <a:r>
              <a:rPr lang="en-US"/>
              <a:t>x</a:t>
            </a:r>
            <a:r>
              <a:rPr lang="en-AT"/>
              <a:t>t </a:t>
            </a:r>
            <a:r>
              <a:rPr lang="en-US"/>
              <a:t>t</a:t>
            </a:r>
            <a:r>
              <a:rPr lang="en-AT"/>
              <a:t>i</a:t>
            </a:r>
            <a:r>
              <a:rPr lang="en-US"/>
              <a:t>m</a:t>
            </a:r>
            <a:r>
              <a:rPr lang="en-AT"/>
              <a:t>e </a:t>
            </a:r>
            <a:r>
              <a:rPr lang="en-US"/>
              <a:t>y</a:t>
            </a:r>
            <a:r>
              <a:rPr lang="en-AT"/>
              <a:t>o</a:t>
            </a:r>
            <a:r>
              <a:rPr lang="en-US"/>
              <a:t>u</a:t>
            </a:r>
            <a:r>
              <a:rPr lang="en-AT"/>
              <a:t>’</a:t>
            </a:r>
            <a:r>
              <a:rPr lang="en-US"/>
              <a:t>r</a:t>
            </a:r>
            <a:r>
              <a:rPr lang="en-AT"/>
              <a:t>e </a:t>
            </a:r>
            <a:r>
              <a:rPr lang="en-US"/>
              <a:t>s</a:t>
            </a:r>
            <a:r>
              <a:rPr lang="en-AT"/>
              <a:t>tuck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If you can, swit</a:t>
            </a:r>
            <a:r>
              <a:rPr lang="en-US"/>
              <a:t>ch</a:t>
            </a:r>
            <a:r>
              <a:rPr lang="en-AT"/>
              <a:t> to an easy task in a completely different part of the codebase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If you can, switch to a completely different project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Get out, enjoy a walk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T</a:t>
            </a:r>
            <a:r>
              <a:rPr lang="en-US"/>
              <a:t>h</a:t>
            </a:r>
            <a:r>
              <a:rPr lang="en-AT"/>
              <a:t>i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i</a:t>
            </a:r>
            <a:r>
              <a:rPr lang="en-AT"/>
              <a:t>s </a:t>
            </a:r>
            <a:r>
              <a:rPr lang="en-US"/>
              <a:t>n</a:t>
            </a:r>
            <a:r>
              <a:rPr lang="en-AT"/>
              <a:t>o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p</a:t>
            </a:r>
            <a:r>
              <a:rPr lang="en-AT"/>
              <a:t>r</a:t>
            </a:r>
            <a:r>
              <a:rPr lang="en-US"/>
              <a:t>o</a:t>
            </a:r>
            <a:r>
              <a:rPr lang="en-AT"/>
              <a:t>c</a:t>
            </a:r>
            <a:r>
              <a:rPr lang="en-US"/>
              <a:t>r</a:t>
            </a:r>
            <a:r>
              <a:rPr lang="en-AT"/>
              <a:t>a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a</a:t>
            </a:r>
            <a:r>
              <a:rPr lang="en-AT"/>
              <a:t>t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g</a:t>
            </a:r>
            <a:r>
              <a:rPr lang="en-AT"/>
              <a:t>, </a:t>
            </a:r>
            <a:r>
              <a:rPr lang="en-US"/>
              <a:t>y</a:t>
            </a:r>
            <a:r>
              <a:rPr lang="en-AT"/>
              <a:t>o</a:t>
            </a:r>
            <a:r>
              <a:rPr lang="en-US"/>
              <a:t>u</a:t>
            </a:r>
            <a:r>
              <a:rPr lang="en-AT"/>
              <a:t>’re still working – </a:t>
            </a:r>
            <a:r>
              <a:rPr lang="en-US"/>
              <a:t>y</a:t>
            </a:r>
            <a:r>
              <a:rPr lang="en-AT"/>
              <a:t>o</a:t>
            </a:r>
            <a:r>
              <a:rPr lang="en-US"/>
              <a:t>u</a:t>
            </a:r>
            <a:r>
              <a:rPr lang="en-AT"/>
              <a:t>r </a:t>
            </a:r>
            <a:r>
              <a:rPr lang="en-US"/>
              <a:t>b</a:t>
            </a:r>
            <a:r>
              <a:rPr lang="en-AT"/>
              <a:t>r</a:t>
            </a:r>
            <a:r>
              <a:rPr lang="en-US"/>
              <a:t>a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 </a:t>
            </a:r>
            <a:r>
              <a:rPr lang="en-US"/>
              <a:t>i</a:t>
            </a:r>
            <a:r>
              <a:rPr lang="en-AT"/>
              <a:t>s doing the work subcon</a:t>
            </a:r>
            <a:r>
              <a:rPr lang="en-US"/>
              <a:t>s</a:t>
            </a:r>
            <a:r>
              <a:rPr lang="en-AT"/>
              <a:t>ciously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A</a:t>
            </a:r>
            <a:r>
              <a:rPr lang="en-AT"/>
              <a:t>l</a:t>
            </a:r>
            <a:r>
              <a:rPr lang="en-US"/>
              <a:t>l</a:t>
            </a:r>
            <a:r>
              <a:rPr lang="en-AT"/>
              <a:t> </a:t>
            </a:r>
            <a:r>
              <a:rPr lang="en-US"/>
              <a:t>o</a:t>
            </a:r>
            <a:r>
              <a:rPr lang="en-AT"/>
              <a:t>f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s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r</a:t>
            </a:r>
            <a:r>
              <a:rPr lang="en-AT"/>
              <a:t>educe mental fixation on a single particular 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It takes getting used to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B</a:t>
            </a:r>
            <a:r>
              <a:rPr lang="en-AT"/>
              <a:t>u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I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ru</a:t>
            </a:r>
            <a:r>
              <a:rPr lang="en-US"/>
              <a:t>l</a:t>
            </a:r>
            <a:r>
              <a:rPr lang="en-AT"/>
              <a:t>y </a:t>
            </a:r>
            <a:r>
              <a:rPr lang="en-US"/>
              <a:t>b</a:t>
            </a:r>
            <a:r>
              <a:rPr lang="en-AT"/>
              <a:t>e</a:t>
            </a:r>
            <a:r>
              <a:rPr lang="en-US"/>
              <a:t>l</a:t>
            </a:r>
            <a:r>
              <a:rPr lang="en-AT"/>
              <a:t>i</a:t>
            </a:r>
            <a:r>
              <a:rPr lang="en-US"/>
              <a:t>e</a:t>
            </a:r>
            <a:r>
              <a:rPr lang="en-AT"/>
              <a:t>v</a:t>
            </a:r>
            <a:r>
              <a:rPr lang="en-US"/>
              <a:t>e</a:t>
            </a:r>
            <a:r>
              <a:rPr lang="en-AT"/>
              <a:t> this is a learnable skill</a:t>
            </a:r>
          </a:p>
        </p:txBody>
      </p:sp>
    </p:spTree>
    <p:extLst>
      <p:ext uri="{BB962C8B-B14F-4D97-AF65-F5344CB8AC3E}">
        <p14:creationId xmlns:p14="http://schemas.microsoft.com/office/powerpoint/2010/main" val="249421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956F6377-D9D7-433B-B3AA-2DD437FA791D}"/>
              </a:ext>
            </a:extLst>
          </p:cNvPr>
          <p:cNvSpPr>
            <a:spLocks/>
          </p:cNvSpPr>
          <p:nvPr/>
        </p:nvSpPr>
        <p:spPr bwMode="auto">
          <a:xfrm>
            <a:off x="1214438" y="2"/>
            <a:ext cx="2867025" cy="6857998"/>
          </a:xfrm>
          <a:prstGeom prst="rect">
            <a:avLst/>
          </a:prstGeom>
          <a:solidFill>
            <a:srgbClr val="FFAF00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A54E436-6FE6-4D50-BEAE-6567BDE7D91C}"/>
              </a:ext>
            </a:extLst>
          </p:cNvPr>
          <p:cNvSpPr>
            <a:spLocks/>
          </p:cNvSpPr>
          <p:nvPr/>
        </p:nvSpPr>
        <p:spPr bwMode="auto">
          <a:xfrm>
            <a:off x="0" y="356394"/>
            <a:ext cx="12192000" cy="6172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FC7280-D10A-484C-A024-C53B8EC2555B}"/>
              </a:ext>
            </a:extLst>
          </p:cNvPr>
          <p:cNvGrpSpPr/>
          <p:nvPr/>
        </p:nvGrpSpPr>
        <p:grpSpPr>
          <a:xfrm>
            <a:off x="1254516" y="626159"/>
            <a:ext cx="2786867" cy="1084077"/>
            <a:chOff x="1192972" y="849114"/>
            <a:chExt cx="2219410" cy="8633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24964B-A7EA-4BC4-B4EC-AF3273CA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72" y="852915"/>
              <a:ext cx="2199136" cy="8595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39B8AA-3C35-4EDE-BE11-EBB808449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246" y="849114"/>
              <a:ext cx="2199136" cy="859538"/>
            </a:xfrm>
            <a:prstGeom prst="rect">
              <a:avLst/>
            </a:prstGeom>
          </p:spPr>
        </p:pic>
      </p:grpSp>
      <p:sp>
        <p:nvSpPr>
          <p:cNvPr id="13" name="Line 7">
            <a:extLst>
              <a:ext uri="{FF2B5EF4-FFF2-40B4-BE49-F238E27FC236}">
                <a16:creationId xmlns:a16="http://schemas.microsoft.com/office/drawing/2014/main" id="{74C5AC4B-3D74-4561-9C5E-B4FC782C55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4438" y="5220000"/>
            <a:ext cx="9763124" cy="0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id="{6EC26AF7-4739-4512-B6AD-FBA076EF97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4438" y="1980000"/>
            <a:ext cx="9763124" cy="0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DACB1216-FBE3-4518-BF67-89027D4F0571}"/>
              </a:ext>
            </a:extLst>
          </p:cNvPr>
          <p:cNvSpPr>
            <a:spLocks/>
          </p:cNvSpPr>
          <p:nvPr/>
        </p:nvSpPr>
        <p:spPr bwMode="auto">
          <a:xfrm>
            <a:off x="3859012" y="4255513"/>
            <a:ext cx="4473976" cy="74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Mastodon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@</a:t>
            </a:r>
            <a:r>
              <a:rPr lang="en-US" sz="1600" dirty="0" err="1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molecularmusing@mastodon.gamedev.place</a:t>
            </a:r>
            <a:endParaRPr lang="en-US" sz="1600" dirty="0">
              <a:solidFill>
                <a:schemeClr val="bg1"/>
              </a:solidFill>
              <a:latin typeface="Lato Regular" charset="0"/>
              <a:cs typeface="Lato Regular" charset="0"/>
              <a:sym typeface="Lato Regular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@</a:t>
            </a:r>
            <a:r>
              <a:rPr lang="en-US" sz="1600" dirty="0" err="1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liveplusplus@mastodon.gamedev.place</a:t>
            </a:r>
            <a:endParaRPr lang="en-US" sz="1600" dirty="0">
              <a:solidFill>
                <a:schemeClr val="bg1"/>
              </a:solidFill>
              <a:latin typeface="Lato Regular" charset="0"/>
              <a:cs typeface="Lato Regular" charset="0"/>
              <a:sym typeface="Lato Regular" charset="0"/>
            </a:endParaRP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EB82687C-5D68-4FF1-A2E9-D2E26F529208}"/>
              </a:ext>
            </a:extLst>
          </p:cNvPr>
          <p:cNvSpPr>
            <a:spLocks/>
          </p:cNvSpPr>
          <p:nvPr/>
        </p:nvSpPr>
        <p:spPr bwMode="auto">
          <a:xfrm>
            <a:off x="7945674" y="2723195"/>
            <a:ext cx="3031888" cy="74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Bluesky</a:t>
            </a:r>
            <a:br>
              <a:rPr lang="en-US" sz="1600" dirty="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</a:br>
            <a:r>
              <a:rPr lang="en-US" sz="1600" dirty="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@</a:t>
            </a:r>
            <a:r>
              <a:rPr lang="en-US" sz="1600" dirty="0" err="1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molecularmusing.bsky.social</a:t>
            </a:r>
            <a:endParaRPr lang="en-US" sz="1600" dirty="0">
              <a:solidFill>
                <a:schemeClr val="bg1"/>
              </a:solidFill>
              <a:latin typeface="Lato Regular" charset="0"/>
              <a:cs typeface="Lato Regular" charset="0"/>
              <a:sym typeface="Lato Regular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@</a:t>
            </a:r>
            <a:r>
              <a:rPr lang="en-US" sz="1600" dirty="0" err="1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liveplusplus.bsky.social</a:t>
            </a:r>
            <a:endParaRPr lang="en-US" sz="1600" dirty="0">
              <a:solidFill>
                <a:schemeClr val="bg1"/>
              </a:solidFill>
              <a:latin typeface="Lato Regular" charset="0"/>
              <a:cs typeface="Lato Regular" charset="0"/>
              <a:sym typeface="Lato Regular" charset="0"/>
            </a:endParaRPr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9DC06EB1-537C-4EDC-9BE3-6B255CC4294A}"/>
              </a:ext>
            </a:extLst>
          </p:cNvPr>
          <p:cNvSpPr>
            <a:spLocks/>
          </p:cNvSpPr>
          <p:nvPr/>
        </p:nvSpPr>
        <p:spPr bwMode="auto">
          <a:xfrm>
            <a:off x="1175042" y="2723195"/>
            <a:ext cx="2920356" cy="74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X (Twitter)</a:t>
            </a:r>
            <a:br>
              <a:rPr lang="en-US" sz="1600" b="1" dirty="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</a:br>
            <a:r>
              <a:rPr lang="en-US" sz="1600" dirty="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@</a:t>
            </a:r>
            <a:r>
              <a:rPr lang="en-US" sz="1600" dirty="0" err="1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molecularmusing</a:t>
            </a:r>
            <a:br>
              <a:rPr lang="en-US" sz="1600" dirty="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</a:br>
            <a:r>
              <a:rPr lang="en-US" sz="1600" dirty="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@</a:t>
            </a:r>
            <a:r>
              <a:rPr lang="en-US" sz="1600" dirty="0" err="1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liveplusplus</a:t>
            </a:r>
            <a:endParaRPr lang="en-US" sz="1600" dirty="0">
              <a:solidFill>
                <a:schemeClr val="bg1"/>
              </a:solidFill>
              <a:latin typeface="Lato Regular" charset="0"/>
              <a:cs typeface="Lato Regular" charset="0"/>
              <a:sym typeface="Lato Regular" charset="0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9F59BEEA-6F0A-4A54-A608-560B85C1D15F}"/>
              </a:ext>
            </a:extLst>
          </p:cNvPr>
          <p:cNvSpPr>
            <a:spLocks/>
          </p:cNvSpPr>
          <p:nvPr/>
        </p:nvSpPr>
        <p:spPr bwMode="auto">
          <a:xfrm>
            <a:off x="3859012" y="2327427"/>
            <a:ext cx="4473976" cy="153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40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 sz="40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</a:t>
            </a:r>
            <a:r>
              <a:rPr lang="en-US" sz="40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 sz="40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 sz="40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K</a:t>
            </a:r>
            <a:br>
              <a:rPr lang="en-AT" sz="40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</a:br>
            <a:r>
              <a:rPr lang="en-US" sz="40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Y</a:t>
            </a:r>
            <a:r>
              <a:rPr lang="en-AT" sz="40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 sz="40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U</a:t>
            </a:r>
            <a:r>
              <a:rPr lang="en-AT" sz="400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  <a:t>!</a:t>
            </a:r>
            <a:endParaRPr lang="en-US" sz="4000">
              <a:solidFill>
                <a:schemeClr val="bg1"/>
              </a:solidFill>
              <a:latin typeface="Lato Regular" charset="0"/>
              <a:cs typeface="Lato Regular" charset="0"/>
              <a:sym typeface="La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283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BEF0B-D0F1-4B2F-B75A-F0E02A766580}"/>
              </a:ext>
            </a:extLst>
          </p:cNvPr>
          <p:cNvSpPr txBox="1">
            <a:spLocks/>
          </p:cNvSpPr>
          <p:nvPr/>
        </p:nvSpPr>
        <p:spPr>
          <a:xfrm>
            <a:off x="838200" y="2866644"/>
            <a:ext cx="10515600" cy="6675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Bonus </a:t>
            </a:r>
            <a:r>
              <a:rPr lang="en-AT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US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US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</a:t>
            </a:r>
            <a:r>
              <a:rPr lang="en-AT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AT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US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endParaRPr lang="de-DE" sz="6600"/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D7E421F5-E181-4373-8354-F3C2702F7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739" y="3835908"/>
            <a:ext cx="10650521" cy="8763"/>
          </a:xfrm>
          <a:prstGeom prst="line">
            <a:avLst/>
          </a:prstGeom>
          <a:noFill/>
          <a:ln w="12700" cap="flat">
            <a:solidFill>
              <a:srgbClr val="FEAF3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59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anonical paths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d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f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b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u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tes: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w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y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?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212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</a:t>
            </a:r>
            <a:r>
              <a:rPr lang="en-AT"/>
              <a:t>a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 </a:t>
            </a:r>
            <a:r>
              <a:rPr lang="en-US"/>
              <a:t>m</a:t>
            </a:r>
            <a:r>
              <a:rPr lang="en-AT"/>
              <a:t>e</a:t>
            </a:r>
            <a:r>
              <a:rPr lang="en-US"/>
              <a:t>s</a:t>
            </a:r>
            <a:r>
              <a:rPr lang="en-AT"/>
              <a:t>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PDBs use </a:t>
            </a:r>
            <a:r>
              <a:rPr lang="en-US"/>
              <a:t>a</a:t>
            </a:r>
            <a:r>
              <a:rPr lang="en-AT"/>
              <a:t> </a:t>
            </a:r>
            <a:r>
              <a:rPr lang="en-US"/>
              <a:t>m</a:t>
            </a:r>
            <a:r>
              <a:rPr lang="en-AT"/>
              <a:t>i</a:t>
            </a:r>
            <a:r>
              <a:rPr lang="en-US"/>
              <a:t>x</a:t>
            </a:r>
            <a:r>
              <a:rPr lang="en-AT"/>
              <a:t> </a:t>
            </a:r>
            <a:r>
              <a:rPr lang="en-US"/>
              <a:t>o</a:t>
            </a:r>
            <a:r>
              <a:rPr lang="en-AT"/>
              <a:t>f absolute paths, relative paths, mixed-case paths, lower-case paths, ...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“D:\Folder\A\..\file.bin”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“D:\</a:t>
            </a:r>
            <a:r>
              <a:rPr lang="en-US"/>
              <a:t>F</a:t>
            </a:r>
            <a:r>
              <a:rPr lang="en-AT"/>
              <a:t>o</a:t>
            </a:r>
            <a:r>
              <a:rPr lang="en-US"/>
              <a:t>l</a:t>
            </a:r>
            <a:r>
              <a:rPr lang="en-AT"/>
              <a:t>d</a:t>
            </a:r>
            <a:r>
              <a:rPr lang="en-US"/>
              <a:t>e</a:t>
            </a:r>
            <a:r>
              <a:rPr lang="en-AT"/>
              <a:t>r\</a:t>
            </a:r>
            <a:r>
              <a:rPr lang="en-US"/>
              <a:t>A</a:t>
            </a:r>
            <a:r>
              <a:rPr lang="en-AT"/>
              <a:t>\</a:t>
            </a:r>
            <a:r>
              <a:rPr lang="en-US"/>
              <a:t>B</a:t>
            </a:r>
            <a:r>
              <a:rPr lang="en-AT"/>
              <a:t>\..\..\file.bin”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“D:\folder\</a:t>
            </a:r>
            <a:r>
              <a:rPr lang="en-US"/>
              <a:t>F</a:t>
            </a:r>
            <a:r>
              <a:rPr lang="en-AT"/>
              <a:t>I</a:t>
            </a:r>
            <a:r>
              <a:rPr lang="en-US"/>
              <a:t>L</a:t>
            </a:r>
            <a:r>
              <a:rPr lang="en-AT"/>
              <a:t>E.</a:t>
            </a:r>
            <a:r>
              <a:rPr lang="en-US"/>
              <a:t>b</a:t>
            </a:r>
            <a:r>
              <a:rPr lang="en-AT"/>
              <a:t>in”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“E:\repa</a:t>
            </a:r>
            <a:r>
              <a:rPr lang="en-US"/>
              <a:t>r</a:t>
            </a:r>
            <a:r>
              <a:rPr lang="en-AT"/>
              <a:t>s</a:t>
            </a:r>
            <a:r>
              <a:rPr lang="en-US"/>
              <a:t>e</a:t>
            </a:r>
            <a:r>
              <a:rPr lang="en-AT"/>
              <a:t>P</a:t>
            </a:r>
            <a:r>
              <a:rPr lang="en-US"/>
              <a:t>o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t\</a:t>
            </a:r>
            <a:r>
              <a:rPr lang="en-US"/>
              <a:t>f</a:t>
            </a:r>
            <a:r>
              <a:rPr lang="en-AT"/>
              <a:t>i</a:t>
            </a:r>
            <a:r>
              <a:rPr lang="en-US"/>
              <a:t>l</a:t>
            </a:r>
            <a:r>
              <a:rPr lang="en-AT"/>
              <a:t>e.</a:t>
            </a:r>
            <a:r>
              <a:rPr lang="en-US"/>
              <a:t>B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They all point to the same path unde</a:t>
            </a:r>
            <a:r>
              <a:rPr lang="en-US"/>
              <a:t>r</a:t>
            </a:r>
            <a:r>
              <a:rPr lang="en-AT"/>
              <a:t>n</a:t>
            </a:r>
            <a:r>
              <a:rPr lang="en-US"/>
              <a:t>e</a:t>
            </a:r>
            <a:r>
              <a:rPr lang="en-AT"/>
              <a:t>a</a:t>
            </a:r>
            <a:r>
              <a:rPr lang="en-US"/>
              <a:t>t</a:t>
            </a:r>
            <a:r>
              <a:rPr lang="en-AT"/>
              <a:t>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R</a:t>
            </a:r>
            <a:r>
              <a:rPr lang="en-AT"/>
              <a:t>e</a:t>
            </a:r>
            <a:r>
              <a:rPr lang="en-US"/>
              <a:t>d</a:t>
            </a:r>
            <a:r>
              <a:rPr lang="en-AT"/>
              <a:t>u</a:t>
            </a:r>
            <a:r>
              <a:rPr lang="en-US"/>
              <a:t>n</a:t>
            </a:r>
            <a:r>
              <a:rPr lang="en-AT"/>
              <a:t>d</a:t>
            </a:r>
            <a:r>
              <a:rPr lang="en-US"/>
              <a:t>a</a:t>
            </a:r>
            <a:r>
              <a:rPr lang="en-AT"/>
              <a:t>n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r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i</a:t>
            </a:r>
            <a:r>
              <a:rPr lang="en-AT"/>
              <a:t>n </a:t>
            </a:r>
            <a:r>
              <a:rPr lang="en-US"/>
              <a:t>o</a:t>
            </a:r>
            <a:r>
              <a:rPr lang="en-AT"/>
              <a:t>u</a:t>
            </a:r>
            <a:r>
              <a:rPr lang="en-US"/>
              <a:t>r</a:t>
            </a:r>
            <a:r>
              <a:rPr lang="en-AT"/>
              <a:t> </a:t>
            </a:r>
            <a:r>
              <a:rPr lang="en-US"/>
              <a:t>p</a:t>
            </a:r>
            <a:r>
              <a:rPr lang="en-AT"/>
              <a:t>o</a:t>
            </a:r>
            <a:r>
              <a:rPr lang="en-US"/>
              <a:t>o</a:t>
            </a:r>
            <a:r>
              <a:rPr lang="en-AT"/>
              <a:t>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T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 bigger problem: symbol lookup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Names for certain symbols with internal lin</a:t>
            </a:r>
            <a:r>
              <a:rPr lang="en-US"/>
              <a:t>k</a:t>
            </a:r>
            <a:r>
              <a:rPr lang="en-AT"/>
              <a:t>a</a:t>
            </a:r>
            <a:r>
              <a:rPr lang="en-US"/>
              <a:t>g</a:t>
            </a:r>
            <a:r>
              <a:rPr lang="en-AT"/>
              <a:t>e </a:t>
            </a:r>
            <a:r>
              <a:rPr lang="en-US"/>
              <a:t>a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 suffixed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C</a:t>
            </a:r>
            <a:r>
              <a:rPr lang="en-US"/>
              <a:t>o</a:t>
            </a:r>
            <a:r>
              <a:rPr lang="en-AT"/>
              <a:t>n</a:t>
            </a:r>
            <a:r>
              <a:rPr lang="en-US"/>
              <a:t>c</a:t>
            </a:r>
            <a:r>
              <a:rPr lang="en-AT"/>
              <a:t>e</a:t>
            </a:r>
            <a:r>
              <a:rPr lang="en-US"/>
              <a:t>p</a:t>
            </a:r>
            <a:r>
              <a:rPr lang="en-AT"/>
              <a:t>t</a:t>
            </a:r>
            <a:r>
              <a:rPr lang="en-US"/>
              <a:t>u</a:t>
            </a:r>
            <a:r>
              <a:rPr lang="en-AT"/>
              <a:t>a</a:t>
            </a:r>
            <a:r>
              <a:rPr lang="en-US"/>
              <a:t>l</a:t>
            </a:r>
            <a:r>
              <a:rPr lang="en-AT"/>
              <a:t>l</a:t>
            </a:r>
            <a:r>
              <a:rPr lang="en-US"/>
              <a:t>y</a:t>
            </a:r>
            <a:r>
              <a:rPr lang="en-AT"/>
              <a:t>, </a:t>
            </a:r>
            <a:r>
              <a:rPr lang="en-US"/>
              <a:t>s</a:t>
            </a:r>
            <a:r>
              <a:rPr lang="en-AT"/>
              <a:t>uffix is path of the object file, </a:t>
            </a:r>
            <a:r>
              <a:rPr lang="en-US"/>
              <a:t>e</a:t>
            </a:r>
            <a:r>
              <a:rPr lang="en-AT"/>
              <a:t>.</a:t>
            </a:r>
            <a:r>
              <a:rPr lang="en-US"/>
              <a:t>g</a:t>
            </a:r>
            <a:r>
              <a:rPr lang="en-AT"/>
              <a:t>. </a:t>
            </a:r>
            <a:r>
              <a:rPr lang="en-AT" b="1"/>
              <a:t>“@</a:t>
            </a:r>
            <a:r>
              <a:rPr lang="en-US" b="1"/>
              <a:t>m</a:t>
            </a:r>
            <a:r>
              <a:rPr lang="en-AT" b="1"/>
              <a:t>y</a:t>
            </a:r>
            <a:r>
              <a:rPr lang="en-US" b="1"/>
              <a:t>S</a:t>
            </a:r>
            <a:r>
              <a:rPr lang="en-AT" b="1"/>
              <a:t>y</a:t>
            </a:r>
            <a:r>
              <a:rPr lang="en-US" b="1"/>
              <a:t>m</a:t>
            </a:r>
            <a:r>
              <a:rPr lang="en-AT" b="1"/>
              <a:t>b</a:t>
            </a:r>
            <a:r>
              <a:rPr lang="en-US" b="1"/>
              <a:t>o</a:t>
            </a:r>
            <a:r>
              <a:rPr lang="en-AT" b="1"/>
              <a:t>l%</a:t>
            </a:r>
            <a:r>
              <a:rPr lang="en-US" b="1"/>
              <a:t>D</a:t>
            </a:r>
            <a:r>
              <a:rPr lang="en-AT" b="1"/>
              <a:t>:\</a:t>
            </a:r>
            <a:r>
              <a:rPr lang="en-US" b="1"/>
              <a:t>f</a:t>
            </a:r>
            <a:r>
              <a:rPr lang="en-AT" b="1"/>
              <a:t>o</a:t>
            </a:r>
            <a:r>
              <a:rPr lang="en-US" b="1"/>
              <a:t>l</a:t>
            </a:r>
            <a:r>
              <a:rPr lang="en-AT" b="1"/>
              <a:t>d</a:t>
            </a:r>
            <a:r>
              <a:rPr lang="en-US" b="1"/>
              <a:t>e</a:t>
            </a:r>
            <a:r>
              <a:rPr lang="en-AT" b="1"/>
              <a:t>r\</a:t>
            </a:r>
            <a:r>
              <a:rPr lang="en-US" b="1"/>
              <a:t>f</a:t>
            </a:r>
            <a:r>
              <a:rPr lang="en-AT" b="1"/>
              <a:t>i</a:t>
            </a:r>
            <a:r>
              <a:rPr lang="en-US" b="1"/>
              <a:t>l</a:t>
            </a:r>
            <a:r>
              <a:rPr lang="en-AT" b="1"/>
              <a:t>e</a:t>
            </a:r>
            <a:r>
              <a:rPr lang="en-US" b="1"/>
              <a:t>.</a:t>
            </a:r>
            <a:r>
              <a:rPr lang="en-AT" b="1"/>
              <a:t>o</a:t>
            </a:r>
            <a:r>
              <a:rPr lang="en-US" b="1"/>
              <a:t>b</a:t>
            </a:r>
            <a:r>
              <a:rPr lang="en-AT" b="1"/>
              <a:t>j”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A</a:t>
            </a:r>
            <a:r>
              <a:rPr lang="en-AT"/>
              <a:t>ctually store</a:t>
            </a:r>
            <a:r>
              <a:rPr lang="en-US"/>
              <a:t>d</a:t>
            </a:r>
            <a:r>
              <a:rPr lang="en-AT"/>
              <a:t> </a:t>
            </a:r>
            <a:r>
              <a:rPr lang="en-US"/>
              <a:t>w</a:t>
            </a:r>
            <a:r>
              <a:rPr lang="en-AT"/>
              <a:t>i</a:t>
            </a:r>
            <a:r>
              <a:rPr lang="en-US"/>
              <a:t>t</a:t>
            </a:r>
            <a:r>
              <a:rPr lang="en-AT"/>
              <a:t>h offset of the interned strin</a:t>
            </a:r>
            <a:r>
              <a:rPr lang="en-US"/>
              <a:t>g</a:t>
            </a:r>
            <a:r>
              <a:rPr lang="en-AT"/>
              <a:t>, </a:t>
            </a:r>
            <a:r>
              <a:rPr lang="en-US"/>
              <a:t>e</a:t>
            </a:r>
            <a:r>
              <a:rPr lang="en-AT"/>
              <a:t>.</a:t>
            </a:r>
            <a:r>
              <a:rPr lang="en-US"/>
              <a:t>g</a:t>
            </a:r>
            <a:r>
              <a:rPr lang="en-AT"/>
              <a:t>. </a:t>
            </a:r>
            <a:r>
              <a:rPr lang="en-AT" b="1"/>
              <a:t>“@</a:t>
            </a:r>
            <a:r>
              <a:rPr lang="en-US" b="1"/>
              <a:t>m</a:t>
            </a:r>
            <a:r>
              <a:rPr lang="en-AT" b="1"/>
              <a:t>y</a:t>
            </a:r>
            <a:r>
              <a:rPr lang="en-US" b="1"/>
              <a:t>S</a:t>
            </a:r>
            <a:r>
              <a:rPr lang="en-AT" b="1"/>
              <a:t>y</a:t>
            </a:r>
            <a:r>
              <a:rPr lang="en-US" b="1"/>
              <a:t>m</a:t>
            </a:r>
            <a:r>
              <a:rPr lang="en-AT" b="1"/>
              <a:t>b</a:t>
            </a:r>
            <a:r>
              <a:rPr lang="en-US" b="1"/>
              <a:t>o</a:t>
            </a:r>
            <a:r>
              <a:rPr lang="en-AT" b="1"/>
              <a:t>l%01234567”</a:t>
            </a:r>
          </a:p>
        </p:txBody>
      </p:sp>
    </p:spTree>
    <p:extLst>
      <p:ext uri="{BB962C8B-B14F-4D97-AF65-F5344CB8AC3E}">
        <p14:creationId xmlns:p14="http://schemas.microsoft.com/office/powerpoint/2010/main" val="333227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anonical paths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d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f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b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u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tes: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w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y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?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212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</a:t>
            </a:r>
            <a:r>
              <a:rPr lang="en-AT"/>
              <a:t>i</a:t>
            </a:r>
            <a:r>
              <a:rPr lang="en-US"/>
              <a:t>v</a:t>
            </a:r>
            <a:r>
              <a:rPr lang="en-AT"/>
              <a:t>e++ </a:t>
            </a:r>
            <a:r>
              <a:rPr lang="en-US"/>
              <a:t>n</a:t>
            </a:r>
            <a:r>
              <a:rPr lang="en-AT"/>
              <a:t>e</a:t>
            </a:r>
            <a:r>
              <a:rPr lang="en-US"/>
              <a:t>e</a:t>
            </a:r>
            <a:r>
              <a:rPr lang="en-AT"/>
              <a:t>d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c</a:t>
            </a:r>
            <a:r>
              <a:rPr lang="en-AT"/>
              <a:t>anonical paths for: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Source files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Object files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EXE/DLL/PDB fil</a:t>
            </a:r>
            <a:r>
              <a:rPr lang="en-US"/>
              <a:t>e</a:t>
            </a:r>
            <a:r>
              <a:rPr lang="en-AT"/>
              <a:t>s (on X</a:t>
            </a:r>
            <a:r>
              <a:rPr lang="en-US"/>
              <a:t>b</a:t>
            </a:r>
            <a:r>
              <a:rPr lang="en-AT"/>
              <a:t>o</a:t>
            </a:r>
            <a:r>
              <a:rPr lang="en-US"/>
              <a:t>x</a:t>
            </a:r>
            <a:r>
              <a:rPr lang="en-AT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Live++ has to perform </a:t>
            </a:r>
            <a:r>
              <a:rPr lang="en-US"/>
              <a:t>p</a:t>
            </a:r>
            <a:r>
              <a:rPr lang="en-AT"/>
              <a:t>o</a:t>
            </a:r>
            <a:r>
              <a:rPr lang="en-US"/>
              <a:t>t</a:t>
            </a:r>
            <a:r>
              <a:rPr lang="en-AT"/>
              <a:t>e</a:t>
            </a:r>
            <a:r>
              <a:rPr lang="en-US"/>
              <a:t>n</a:t>
            </a:r>
            <a:r>
              <a:rPr lang="en-AT"/>
              <a:t>t</a:t>
            </a:r>
            <a:r>
              <a:rPr lang="en-US"/>
              <a:t>i</a:t>
            </a:r>
            <a:r>
              <a:rPr lang="en-AT"/>
              <a:t>a</a:t>
            </a:r>
            <a:r>
              <a:rPr lang="en-US"/>
              <a:t>l</a:t>
            </a:r>
            <a:r>
              <a:rPr lang="en-AT"/>
              <a:t>l</a:t>
            </a:r>
            <a:r>
              <a:rPr lang="en-US"/>
              <a:t>y</a:t>
            </a:r>
            <a:r>
              <a:rPr lang="en-AT"/>
              <a:t> </a:t>
            </a:r>
            <a:r>
              <a:rPr lang="en-US"/>
              <a:t>h</a:t>
            </a:r>
            <a:r>
              <a:rPr lang="en-AT"/>
              <a:t>u</a:t>
            </a:r>
            <a:r>
              <a:rPr lang="en-US"/>
              <a:t>n</a:t>
            </a:r>
            <a:r>
              <a:rPr lang="en-AT"/>
              <a:t>d</a:t>
            </a:r>
            <a:r>
              <a:rPr lang="en-US"/>
              <a:t>r</a:t>
            </a:r>
            <a:r>
              <a:rPr lang="en-AT"/>
              <a:t>e</a:t>
            </a:r>
            <a:r>
              <a:rPr lang="en-US"/>
              <a:t>d</a:t>
            </a:r>
            <a:r>
              <a:rPr lang="en-AT"/>
              <a:t>s </a:t>
            </a:r>
            <a:r>
              <a:rPr lang="en-US"/>
              <a:t>o</a:t>
            </a:r>
            <a:r>
              <a:rPr lang="en-AT"/>
              <a:t>f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o</a:t>
            </a:r>
            <a:r>
              <a:rPr lang="en-AT"/>
              <a:t>u</a:t>
            </a:r>
            <a:r>
              <a:rPr lang="en-US"/>
              <a:t>s</a:t>
            </a:r>
            <a:r>
              <a:rPr lang="en-AT"/>
              <a:t>a</a:t>
            </a:r>
            <a:r>
              <a:rPr lang="en-US"/>
              <a:t>n</a:t>
            </a:r>
            <a:r>
              <a:rPr lang="en-AT"/>
              <a:t>d</a:t>
            </a:r>
            <a:r>
              <a:rPr lang="en-US"/>
              <a:t>s</a:t>
            </a:r>
            <a:r>
              <a:rPr lang="en-AT"/>
              <a:t> “Does this file exist?” tests during in</a:t>
            </a:r>
            <a:r>
              <a:rPr lang="en-US"/>
              <a:t>i</a:t>
            </a:r>
            <a:r>
              <a:rPr lang="en-AT"/>
              <a:t>t</a:t>
            </a:r>
            <a:r>
              <a:rPr lang="en-US"/>
              <a:t>i</a:t>
            </a:r>
            <a:r>
              <a:rPr lang="en-AT"/>
              <a:t>a</a:t>
            </a:r>
            <a:r>
              <a:rPr lang="en-US"/>
              <a:t>l</a:t>
            </a:r>
            <a:r>
              <a:rPr lang="en-AT"/>
              <a:t>i</a:t>
            </a:r>
            <a:r>
              <a:rPr lang="en-US"/>
              <a:t>z</a:t>
            </a:r>
            <a:r>
              <a:rPr lang="en-AT"/>
              <a:t>a</a:t>
            </a:r>
            <a:r>
              <a:rPr lang="en-US"/>
              <a:t>t</a:t>
            </a:r>
            <a:r>
              <a:rPr lang="en-AT"/>
              <a:t>i</a:t>
            </a:r>
            <a:r>
              <a:rPr lang="en-US"/>
              <a:t>o</a:t>
            </a:r>
            <a:r>
              <a:rPr lang="en-AT"/>
              <a:t>n </a:t>
            </a:r>
            <a:r>
              <a:rPr lang="en-US"/>
              <a:t>f</a:t>
            </a:r>
            <a:r>
              <a:rPr lang="en-AT"/>
              <a:t>o</a:t>
            </a:r>
            <a:r>
              <a:rPr lang="en-US"/>
              <a:t>r</a:t>
            </a:r>
            <a:r>
              <a:rPr lang="en-AT"/>
              <a:t> </a:t>
            </a:r>
            <a:r>
              <a:rPr lang="en-US"/>
              <a:t>f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d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g</a:t>
            </a:r>
            <a:r>
              <a:rPr lang="en-AT"/>
              <a:t> .</a:t>
            </a:r>
            <a:r>
              <a:rPr lang="en-US"/>
              <a:t>c</a:t>
            </a:r>
            <a:r>
              <a:rPr lang="en-AT"/>
              <a:t>p</a:t>
            </a:r>
            <a:r>
              <a:rPr lang="en-US"/>
              <a:t>p</a:t>
            </a:r>
            <a:r>
              <a:rPr lang="en-AT"/>
              <a:t>, .</a:t>
            </a:r>
            <a:r>
              <a:rPr lang="en-US"/>
              <a:t>o</a:t>
            </a:r>
            <a:r>
              <a:rPr lang="en-AT"/>
              <a:t>b</a:t>
            </a:r>
            <a:r>
              <a:rPr lang="en-US"/>
              <a:t>j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n</a:t>
            </a:r>
            <a:r>
              <a:rPr lang="en-US"/>
              <a:t>d</a:t>
            </a:r>
            <a:r>
              <a:rPr lang="en-AT"/>
              <a:t> .lib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There are no rules for how </a:t>
            </a:r>
            <a:r>
              <a:rPr lang="en-US"/>
              <a:t>t</a:t>
            </a:r>
            <a:r>
              <a:rPr lang="en-AT"/>
              <a:t>o</a:t>
            </a:r>
            <a:r>
              <a:rPr lang="en-US"/>
              <a:t>o</a:t>
            </a:r>
            <a:r>
              <a:rPr lang="en-AT"/>
              <a:t>l</a:t>
            </a:r>
            <a:r>
              <a:rPr lang="en-US"/>
              <a:t>c</a:t>
            </a:r>
            <a:r>
              <a:rPr lang="en-AT"/>
              <a:t>h</a:t>
            </a:r>
            <a:r>
              <a:rPr lang="en-US"/>
              <a:t>a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s </a:t>
            </a:r>
            <a:r>
              <a:rPr lang="en-US"/>
              <a:t>s</a:t>
            </a:r>
            <a:r>
              <a:rPr lang="en-AT"/>
              <a:t>h</a:t>
            </a:r>
            <a:r>
              <a:rPr lang="en-US"/>
              <a:t>o</a:t>
            </a:r>
            <a:r>
              <a:rPr lang="en-AT"/>
              <a:t>u</a:t>
            </a:r>
            <a:r>
              <a:rPr lang="en-US"/>
              <a:t>l</a:t>
            </a:r>
            <a:r>
              <a:rPr lang="en-AT"/>
              <a:t>d 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o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p</a:t>
            </a:r>
            <a:r>
              <a:rPr lang="en-AT"/>
              <a:t>a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i</a:t>
            </a:r>
            <a:r>
              <a:rPr lang="en-AT"/>
              <a:t>n</a:t>
            </a:r>
            <a:r>
              <a:rPr lang="en-US"/>
              <a:t>s</a:t>
            </a:r>
            <a:r>
              <a:rPr lang="en-AT"/>
              <a:t>i</a:t>
            </a:r>
            <a:r>
              <a:rPr lang="en-US"/>
              <a:t>d</a:t>
            </a:r>
            <a:r>
              <a:rPr lang="en-AT"/>
              <a:t>e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P</a:t>
            </a:r>
            <a:r>
              <a:rPr lang="en-AT"/>
              <a:t>D</a:t>
            </a:r>
            <a:r>
              <a:rPr lang="en-US"/>
              <a:t>B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A</a:t>
            </a:r>
            <a:r>
              <a:rPr lang="en-AT"/>
              <a:t>b</a:t>
            </a:r>
            <a:r>
              <a:rPr lang="en-US"/>
              <a:t>s</a:t>
            </a:r>
            <a:r>
              <a:rPr lang="en-AT"/>
              <a:t>o</a:t>
            </a:r>
            <a:r>
              <a:rPr lang="en-US"/>
              <a:t>l</a:t>
            </a:r>
            <a:r>
              <a:rPr lang="en-AT"/>
              <a:t>u</a:t>
            </a:r>
            <a:r>
              <a:rPr lang="en-US"/>
              <a:t>t</a:t>
            </a:r>
            <a:r>
              <a:rPr lang="en-AT"/>
              <a:t>e </a:t>
            </a:r>
            <a:r>
              <a:rPr lang="en-US"/>
              <a:t>p</a:t>
            </a:r>
            <a:r>
              <a:rPr lang="en-AT"/>
              <a:t>a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s</a:t>
            </a:r>
            <a:r>
              <a:rPr lang="en-AT"/>
              <a:t>?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o</a:t>
            </a:r>
            <a:r>
              <a:rPr lang="en-AT"/>
              <a:t>s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u</a:t>
            </a:r>
            <a:r>
              <a:rPr lang="en-AT"/>
              <a:t>s</a:t>
            </a:r>
            <a:r>
              <a:rPr lang="en-US"/>
              <a:t>u</a:t>
            </a:r>
            <a:r>
              <a:rPr lang="en-AT"/>
              <a:t>a</a:t>
            </a:r>
            <a:r>
              <a:rPr lang="en-US"/>
              <a:t>l</a:t>
            </a:r>
            <a:r>
              <a:rPr lang="en-AT"/>
              <a:t>l</a:t>
            </a:r>
            <a:r>
              <a:rPr lang="en-US"/>
              <a:t>y</a:t>
            </a:r>
            <a:r>
              <a:rPr lang="en-AT"/>
              <a:t> </a:t>
            </a:r>
            <a:r>
              <a:rPr lang="en-US"/>
              <a:t>f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Relative path</a:t>
            </a:r>
            <a:r>
              <a:rPr lang="en-US"/>
              <a:t>s</a:t>
            </a:r>
            <a:r>
              <a:rPr lang="en-AT"/>
              <a:t>? Need to try different combinations </a:t>
            </a:r>
            <a:r>
              <a:rPr lang="en-US"/>
              <a:t>o</a:t>
            </a:r>
            <a:r>
              <a:rPr lang="en-AT"/>
              <a:t>f: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Compiler/linker working directory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Relative to EXE/</a:t>
            </a:r>
            <a:r>
              <a:rPr lang="en-US"/>
              <a:t>P</a:t>
            </a:r>
            <a:r>
              <a:rPr lang="en-AT"/>
              <a:t>D</a:t>
            </a:r>
            <a:r>
              <a:rPr lang="en-US"/>
              <a:t>B</a:t>
            </a:r>
            <a:endParaRPr lang="en-AT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Stati</a:t>
            </a:r>
            <a:r>
              <a:rPr lang="en-US"/>
              <a:t>c</a:t>
            </a:r>
            <a:r>
              <a:rPr lang="en-AT"/>
              <a:t> </a:t>
            </a:r>
            <a:r>
              <a:rPr lang="en-US"/>
              <a:t>l</a:t>
            </a:r>
            <a:r>
              <a:rPr lang="en-AT"/>
              <a:t>i</a:t>
            </a:r>
            <a:r>
              <a:rPr lang="en-US"/>
              <a:t>b</a:t>
            </a:r>
            <a:r>
              <a:rPr lang="en-AT"/>
              <a:t>r</a:t>
            </a:r>
            <a:r>
              <a:rPr lang="en-US"/>
              <a:t>a</a:t>
            </a:r>
            <a:r>
              <a:rPr lang="en-AT"/>
              <a:t>r</a:t>
            </a:r>
            <a:r>
              <a:rPr lang="en-US"/>
              <a:t>i</a:t>
            </a:r>
            <a:r>
              <a:rPr lang="en-AT"/>
              <a:t>e</a:t>
            </a:r>
            <a:r>
              <a:rPr lang="en-US"/>
              <a:t>s</a:t>
            </a:r>
            <a:r>
              <a:rPr lang="en-AT"/>
              <a:t>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C</a:t>
            </a:r>
            <a:r>
              <a:rPr lang="en-AT"/>
              <a:t>o</a:t>
            </a:r>
            <a:r>
              <a:rPr lang="en-US"/>
              <a:t>m</a:t>
            </a:r>
            <a:r>
              <a:rPr lang="en-AT"/>
              <a:t>p</a:t>
            </a:r>
            <a:r>
              <a:rPr lang="en-US"/>
              <a:t>i</a:t>
            </a:r>
            <a:r>
              <a:rPr lang="en-AT"/>
              <a:t>l</a:t>
            </a:r>
            <a:r>
              <a:rPr lang="en-US"/>
              <a:t>e</a:t>
            </a:r>
            <a:r>
              <a:rPr lang="en-AT"/>
              <a:t>d </a:t>
            </a:r>
            <a:r>
              <a:rPr lang="en-US"/>
              <a:t>t</a:t>
            </a:r>
            <a:r>
              <a:rPr lang="en-AT"/>
              <a:t>ranslation unit vs. link</a:t>
            </a:r>
            <a:r>
              <a:rPr lang="en-US"/>
              <a:t>e</a:t>
            </a:r>
            <a:r>
              <a:rPr lang="en-AT"/>
              <a:t>d translation unit</a:t>
            </a:r>
          </a:p>
        </p:txBody>
      </p:sp>
    </p:spTree>
    <p:extLst>
      <p:ext uri="{BB962C8B-B14F-4D97-AF65-F5344CB8AC3E}">
        <p14:creationId xmlns:p14="http://schemas.microsoft.com/office/powerpoint/2010/main" val="418925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anonical paths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d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f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b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u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tes: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w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?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212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</a:t>
            </a:r>
            <a:r>
              <a:rPr lang="en-AT"/>
              <a:t>i</a:t>
            </a:r>
            <a:r>
              <a:rPr lang="en-US"/>
              <a:t>v</a:t>
            </a:r>
            <a:r>
              <a:rPr lang="en-AT"/>
              <a:t>e++ </a:t>
            </a:r>
            <a:r>
              <a:rPr lang="en-US"/>
              <a:t>a</a:t>
            </a:r>
            <a:r>
              <a:rPr lang="en-AT"/>
              <a:t>l</a:t>
            </a:r>
            <a:r>
              <a:rPr lang="en-US"/>
              <a:t>s</a:t>
            </a:r>
            <a:r>
              <a:rPr lang="en-AT"/>
              <a:t>o </a:t>
            </a:r>
            <a:r>
              <a:rPr lang="en-US"/>
              <a:t>n</a:t>
            </a:r>
            <a:r>
              <a:rPr lang="en-AT"/>
              <a:t>eeds the </a:t>
            </a:r>
            <a:r>
              <a:rPr lang="en-US"/>
              <a:t>c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a</a:t>
            </a:r>
            <a:r>
              <a:rPr lang="en-US"/>
              <a:t>t</a:t>
            </a:r>
            <a:r>
              <a:rPr lang="en-AT"/>
              <a:t>i</a:t>
            </a:r>
            <a:r>
              <a:rPr lang="en-US"/>
              <a:t>o</a:t>
            </a:r>
            <a:r>
              <a:rPr lang="en-AT"/>
              <a:t>n </a:t>
            </a:r>
            <a:r>
              <a:rPr lang="en-US"/>
              <a:t>t</a:t>
            </a:r>
            <a:r>
              <a:rPr lang="en-AT"/>
              <a:t>i</a:t>
            </a:r>
            <a:r>
              <a:rPr lang="en-US"/>
              <a:t>m</a:t>
            </a:r>
            <a:r>
              <a:rPr lang="en-AT"/>
              <a:t>e </a:t>
            </a:r>
            <a:r>
              <a:rPr lang="en-US"/>
              <a:t>a</a:t>
            </a:r>
            <a:r>
              <a:rPr lang="en-AT"/>
              <a:t>n</a:t>
            </a:r>
            <a:r>
              <a:rPr lang="en-US"/>
              <a:t>d</a:t>
            </a:r>
            <a:r>
              <a:rPr lang="en-AT"/>
              <a:t> </a:t>
            </a:r>
            <a:r>
              <a:rPr lang="en-US"/>
              <a:t>m</a:t>
            </a:r>
            <a:r>
              <a:rPr lang="en-AT"/>
              <a:t>o</a:t>
            </a:r>
            <a:r>
              <a:rPr lang="en-US"/>
              <a:t>d</a:t>
            </a:r>
            <a:r>
              <a:rPr lang="en-AT"/>
              <a:t>i</a:t>
            </a:r>
            <a:r>
              <a:rPr lang="en-US"/>
              <a:t>f</a:t>
            </a:r>
            <a:r>
              <a:rPr lang="en-AT"/>
              <a:t>i</a:t>
            </a:r>
            <a:r>
              <a:rPr lang="en-US"/>
              <a:t>c</a:t>
            </a:r>
            <a:r>
              <a:rPr lang="en-AT"/>
              <a:t>a</a:t>
            </a:r>
            <a:r>
              <a:rPr lang="en-US"/>
              <a:t>t</a:t>
            </a:r>
            <a:r>
              <a:rPr lang="en-AT"/>
              <a:t>i</a:t>
            </a:r>
            <a:r>
              <a:rPr lang="en-US"/>
              <a:t>o</a:t>
            </a:r>
            <a:r>
              <a:rPr lang="en-AT"/>
              <a:t>n </a:t>
            </a:r>
            <a:r>
              <a:rPr lang="en-US"/>
              <a:t>t</a:t>
            </a:r>
            <a:r>
              <a:rPr lang="en-AT"/>
              <a:t>i</a:t>
            </a:r>
            <a:r>
              <a:rPr lang="en-US"/>
              <a:t>m</a:t>
            </a:r>
            <a:r>
              <a:rPr lang="en-AT"/>
              <a:t>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File existence </a:t>
            </a:r>
            <a:r>
              <a:rPr lang="en-US"/>
              <a:t>t</a:t>
            </a:r>
            <a:r>
              <a:rPr lang="en-AT"/>
              <a:t>e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c</a:t>
            </a:r>
            <a:r>
              <a:rPr lang="en-AT"/>
              <a:t>a</a:t>
            </a:r>
            <a:r>
              <a:rPr lang="en-US"/>
              <a:t>n</a:t>
            </a:r>
            <a:r>
              <a:rPr lang="en-AT"/>
              <a:t> </a:t>
            </a:r>
            <a:r>
              <a:rPr lang="en-US"/>
              <a:t>b</a:t>
            </a:r>
            <a:r>
              <a:rPr lang="en-AT"/>
              <a:t>e </a:t>
            </a:r>
            <a:r>
              <a:rPr lang="en-US"/>
              <a:t>h</a:t>
            </a:r>
            <a:r>
              <a:rPr lang="en-AT"/>
              <a:t>a</a:t>
            </a:r>
            <a:r>
              <a:rPr lang="en-US"/>
              <a:t>n</a:t>
            </a:r>
            <a:r>
              <a:rPr lang="en-AT"/>
              <a:t>d</a:t>
            </a:r>
            <a:r>
              <a:rPr lang="en-US"/>
              <a:t>l</a:t>
            </a:r>
            <a:r>
              <a:rPr lang="en-AT"/>
              <a:t>e</a:t>
            </a:r>
            <a:r>
              <a:rPr lang="en-US"/>
              <a:t>d</a:t>
            </a:r>
            <a:r>
              <a:rPr lang="en-AT"/>
              <a:t> </a:t>
            </a:r>
            <a:r>
              <a:rPr lang="en-US"/>
              <a:t>v</a:t>
            </a:r>
            <a:r>
              <a:rPr lang="en-AT"/>
              <a:t>i</a:t>
            </a:r>
            <a:r>
              <a:rPr lang="en-US"/>
              <a:t>a</a:t>
            </a:r>
            <a:r>
              <a:rPr lang="en-AT"/>
              <a:t> </a:t>
            </a:r>
            <a:r>
              <a:rPr lang="en-US"/>
              <a:t>t</a:t>
            </a:r>
            <a:r>
              <a:rPr lang="en-AT"/>
              <a:t>i</a:t>
            </a:r>
            <a:r>
              <a:rPr lang="en-US"/>
              <a:t>m</a:t>
            </a:r>
            <a:r>
              <a:rPr lang="en-AT"/>
              <a:t>e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a</a:t>
            </a:r>
            <a:r>
              <a:rPr lang="en-AT"/>
              <a:t>m</a:t>
            </a:r>
            <a:r>
              <a:rPr lang="en-US"/>
              <a:t>p</a:t>
            </a:r>
            <a:r>
              <a:rPr lang="en-AT"/>
              <a:t>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G</a:t>
            </a:r>
            <a:r>
              <a:rPr lang="en-AT"/>
              <a:t>o</a:t>
            </a:r>
            <a:r>
              <a:rPr lang="en-US"/>
              <a:t>o</a:t>
            </a:r>
            <a:r>
              <a:rPr lang="en-AT"/>
              <a:t>d </a:t>
            </a:r>
            <a:r>
              <a:rPr lang="en-US"/>
              <a:t>n</a:t>
            </a:r>
            <a:r>
              <a:rPr lang="en-AT"/>
              <a:t>e</a:t>
            </a:r>
            <a:r>
              <a:rPr lang="en-US"/>
              <a:t>w</a:t>
            </a:r>
            <a:r>
              <a:rPr lang="en-AT"/>
              <a:t>s: there are W</a:t>
            </a:r>
            <a:r>
              <a:rPr lang="en-US"/>
              <a:t>i</a:t>
            </a:r>
            <a:r>
              <a:rPr lang="en-AT"/>
              <a:t>n32 </a:t>
            </a:r>
            <a:r>
              <a:rPr lang="en-US"/>
              <a:t>A</a:t>
            </a:r>
            <a:r>
              <a:rPr lang="en-AT"/>
              <a:t>P</a:t>
            </a:r>
            <a:r>
              <a:rPr lang="en-US"/>
              <a:t>I</a:t>
            </a:r>
            <a:r>
              <a:rPr lang="en-AT"/>
              <a:t>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/>
              <a:t>GetFileAttributesEx</a:t>
            </a:r>
            <a:endParaRPr lang="en-AT" b="1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No handle required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/>
              <a:t>GetFinalPathNameByHandle</a:t>
            </a:r>
            <a:endParaRPr lang="en-AT" b="1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As the name implies, requires a file handle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</a:t>
            </a:r>
            <a:r>
              <a:rPr lang="en-AT"/>
              <a:t>ad news: </a:t>
            </a:r>
            <a:r>
              <a:rPr lang="en-US"/>
              <a:t>t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W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d</a:t>
            </a:r>
            <a:r>
              <a:rPr lang="en-US"/>
              <a:t>o</a:t>
            </a:r>
            <a:r>
              <a:rPr lang="en-AT"/>
              <a:t>w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f</a:t>
            </a:r>
            <a:r>
              <a:rPr lang="en-AT"/>
              <a:t>i</a:t>
            </a:r>
            <a:r>
              <a:rPr lang="en-US"/>
              <a:t>l</a:t>
            </a:r>
            <a:r>
              <a:rPr lang="en-AT"/>
              <a:t>e</a:t>
            </a:r>
            <a:r>
              <a:rPr lang="en-US"/>
              <a:t>s</a:t>
            </a:r>
            <a:r>
              <a:rPr lang="en-AT"/>
              <a:t>y</a:t>
            </a:r>
            <a:r>
              <a:rPr lang="en-US"/>
              <a:t>s</a:t>
            </a:r>
            <a:r>
              <a:rPr lang="en-AT"/>
              <a:t>t</a:t>
            </a:r>
            <a:r>
              <a:rPr lang="en-US"/>
              <a:t>e</a:t>
            </a:r>
            <a:r>
              <a:rPr lang="en-AT"/>
              <a:t>m </a:t>
            </a:r>
            <a:r>
              <a:rPr lang="en-US"/>
              <a:t>i</a:t>
            </a:r>
            <a:r>
              <a:rPr lang="en-AT"/>
              <a:t>s </a:t>
            </a:r>
            <a:r>
              <a:rPr lang="en-US"/>
              <a:t>n</a:t>
            </a:r>
            <a:r>
              <a:rPr lang="en-AT"/>
              <a:t>o</a:t>
            </a:r>
            <a:r>
              <a:rPr lang="en-US"/>
              <a:t>t</a:t>
            </a:r>
            <a:r>
              <a:rPr lang="en-AT"/>
              <a:t>o</a:t>
            </a:r>
            <a:r>
              <a:rPr lang="en-US"/>
              <a:t>r</a:t>
            </a:r>
            <a:r>
              <a:rPr lang="en-AT"/>
              <a:t>i</a:t>
            </a:r>
            <a:r>
              <a:rPr lang="en-US"/>
              <a:t>o</a:t>
            </a:r>
            <a:r>
              <a:rPr lang="en-AT"/>
              <a:t>u</a:t>
            </a:r>
            <a:r>
              <a:rPr lang="en-US"/>
              <a:t>s</a:t>
            </a:r>
            <a:r>
              <a:rPr lang="en-AT"/>
              <a:t>l</a:t>
            </a:r>
            <a:r>
              <a:rPr lang="en-US"/>
              <a:t>y</a:t>
            </a:r>
            <a:r>
              <a:rPr lang="en-AT"/>
              <a:t> </a:t>
            </a:r>
            <a:r>
              <a:rPr lang="en-US"/>
              <a:t>s</a:t>
            </a:r>
            <a:r>
              <a:rPr lang="en-AT"/>
              <a:t>l</a:t>
            </a:r>
            <a:r>
              <a:rPr lang="en-US"/>
              <a:t>o</a:t>
            </a:r>
            <a:r>
              <a:rPr lang="en-AT"/>
              <a:t>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For AAA projects, these API calls add 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Impor</a:t>
            </a:r>
            <a:r>
              <a:rPr lang="en-US"/>
              <a:t>t</a:t>
            </a:r>
            <a:r>
              <a:rPr lang="en-AT"/>
              <a:t>a</a:t>
            </a:r>
            <a:r>
              <a:rPr lang="en-US"/>
              <a:t>n</a:t>
            </a:r>
            <a:r>
              <a:rPr lang="en-AT"/>
              <a:t>t </a:t>
            </a:r>
            <a:r>
              <a:rPr lang="en-US"/>
              <a:t>o</a:t>
            </a:r>
            <a:r>
              <a:rPr lang="en-AT"/>
              <a:t>b</a:t>
            </a:r>
            <a:r>
              <a:rPr lang="en-US"/>
              <a:t>s</a:t>
            </a:r>
            <a:r>
              <a:rPr lang="en-AT"/>
              <a:t>e</a:t>
            </a:r>
            <a:r>
              <a:rPr lang="en-US"/>
              <a:t>r</a:t>
            </a:r>
            <a:r>
              <a:rPr lang="en-AT"/>
              <a:t>v</a:t>
            </a:r>
            <a:r>
              <a:rPr lang="en-US"/>
              <a:t>a</a:t>
            </a:r>
            <a:r>
              <a:rPr lang="en-AT"/>
              <a:t>t</a:t>
            </a:r>
            <a:r>
              <a:rPr lang="en-US"/>
              <a:t>i</a:t>
            </a:r>
            <a:r>
              <a:rPr lang="en-AT"/>
              <a:t>o</a:t>
            </a:r>
            <a:r>
              <a:rPr lang="en-US"/>
              <a:t>n</a:t>
            </a:r>
            <a:r>
              <a:rPr lang="en-AT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We have a number of files F stored in a number of directories 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On average, #D is much smaller than #F</a:t>
            </a:r>
          </a:p>
        </p:txBody>
      </p:sp>
    </p:spTree>
    <p:extLst>
      <p:ext uri="{BB962C8B-B14F-4D97-AF65-F5344CB8AC3E}">
        <p14:creationId xmlns:p14="http://schemas.microsoft.com/office/powerpoint/2010/main" val="354105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BEF0B-D0F1-4B2F-B75A-F0E02A766580}"/>
              </a:ext>
            </a:extLst>
          </p:cNvPr>
          <p:cNvSpPr txBox="1">
            <a:spLocks/>
          </p:cNvSpPr>
          <p:nvPr/>
        </p:nvSpPr>
        <p:spPr>
          <a:xfrm>
            <a:off x="838200" y="2866644"/>
            <a:ext cx="10515600" cy="6675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T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US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US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</a:t>
            </a:r>
            <a:r>
              <a:rPr lang="en-AT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AT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US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 sz="660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endParaRPr lang="de-DE" sz="6600"/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D7E421F5-E181-4373-8354-F3C2702F7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739" y="3835908"/>
            <a:ext cx="10650521" cy="8763"/>
          </a:xfrm>
          <a:prstGeom prst="line">
            <a:avLst/>
          </a:prstGeom>
          <a:noFill/>
          <a:ln w="12700" cap="flat">
            <a:solidFill>
              <a:srgbClr val="FEAF3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04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anonical paths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d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f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b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u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tes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212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</a:t>
            </a:r>
            <a:r>
              <a:rPr lang="en-AT"/>
              <a:t>p</a:t>
            </a:r>
            <a:r>
              <a:rPr lang="en-US"/>
              <a:t>e</a:t>
            </a:r>
            <a:r>
              <a:rPr lang="en-AT"/>
              <a:t>l</a:t>
            </a:r>
            <a:r>
              <a:rPr lang="en-US"/>
              <a:t>u</a:t>
            </a:r>
            <a:r>
              <a:rPr lang="en-AT"/>
              <a:t>n</a:t>
            </a:r>
            <a:r>
              <a:rPr lang="en-US"/>
              <a:t>k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g </a:t>
            </a:r>
            <a:r>
              <a:rPr lang="en-US"/>
              <a:t>a</a:t>
            </a:r>
            <a:r>
              <a:rPr lang="en-AT"/>
              <a:t>r</a:t>
            </a:r>
            <a:r>
              <a:rPr lang="en-US"/>
              <a:t>o</a:t>
            </a:r>
            <a:r>
              <a:rPr lang="en-AT"/>
              <a:t>u</a:t>
            </a:r>
            <a:r>
              <a:rPr lang="en-US"/>
              <a:t>n</a:t>
            </a:r>
            <a:r>
              <a:rPr lang="en-AT"/>
              <a:t>d </a:t>
            </a:r>
            <a:r>
              <a:rPr lang="en-US"/>
              <a:t>a</a:t>
            </a:r>
            <a:r>
              <a:rPr lang="en-AT"/>
              <a:t>t </a:t>
            </a:r>
            <a:r>
              <a:rPr lang="en-US">
                <a:hlinkClick r:id="rId2"/>
              </a:rPr>
              <a:t>http://undocumented.ntinternals.net/index.html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 </a:t>
            </a:r>
            <a:r>
              <a:rPr lang="en-US" b="1"/>
              <a:t>NtQueryDirectoryFile</a:t>
            </a:r>
            <a:endParaRPr lang="en-AT" b="1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Requires a directory handle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T"/>
              <a:t>R</a:t>
            </a:r>
            <a:r>
              <a:rPr lang="en-US"/>
              <a:t>e</a:t>
            </a:r>
            <a:r>
              <a:rPr lang="en-AT"/>
              <a:t>t</a:t>
            </a:r>
            <a:r>
              <a:rPr lang="en-US"/>
              <a:t>u</a:t>
            </a:r>
            <a:r>
              <a:rPr lang="en-AT"/>
              <a:t>r</a:t>
            </a:r>
            <a:r>
              <a:rPr lang="en-US"/>
              <a:t>n</a:t>
            </a:r>
            <a:r>
              <a:rPr lang="en-AT"/>
              <a:t>s 64</a:t>
            </a:r>
            <a:r>
              <a:rPr lang="en-US"/>
              <a:t>K</a:t>
            </a:r>
            <a:r>
              <a:rPr lang="en-AT"/>
              <a:t>i</a:t>
            </a:r>
            <a:r>
              <a:rPr lang="en-US"/>
              <a:t>B</a:t>
            </a:r>
            <a:r>
              <a:rPr lang="en-AT"/>
              <a:t> </a:t>
            </a:r>
            <a:r>
              <a:rPr lang="en-US"/>
              <a:t>w</a:t>
            </a:r>
            <a:r>
              <a:rPr lang="en-AT"/>
              <a:t>o</a:t>
            </a:r>
            <a:r>
              <a:rPr lang="en-US"/>
              <a:t>r</a:t>
            </a:r>
            <a:r>
              <a:rPr lang="en-AT"/>
              <a:t>th of </a:t>
            </a:r>
            <a:r>
              <a:rPr lang="en-US" b="1"/>
              <a:t>FILE_DIRECTORY_INFORMATION</a:t>
            </a:r>
            <a:r>
              <a:rPr lang="en-AT"/>
              <a:t> </a:t>
            </a:r>
            <a:r>
              <a:rPr lang="en-US"/>
              <a:t>d</a:t>
            </a:r>
            <a:r>
              <a:rPr lang="en-AT"/>
              <a:t>a</a:t>
            </a:r>
            <a:r>
              <a:rPr lang="en-US"/>
              <a:t>t</a:t>
            </a:r>
            <a:r>
              <a:rPr lang="en-AT"/>
              <a:t>a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/>
              <a:t>C</a:t>
            </a:r>
            <a:r>
              <a:rPr lang="en-AT"/>
              <a:t>a</a:t>
            </a:r>
            <a:r>
              <a:rPr lang="en-US"/>
              <a:t>s</a:t>
            </a:r>
            <a:r>
              <a:rPr lang="en-AT"/>
              <a:t>e-</a:t>
            </a:r>
            <a:r>
              <a:rPr lang="en-US"/>
              <a:t>c</a:t>
            </a:r>
            <a:r>
              <a:rPr lang="en-AT"/>
              <a:t>o</a:t>
            </a:r>
            <a:r>
              <a:rPr lang="en-US"/>
              <a:t>r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c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f</a:t>
            </a:r>
            <a:r>
              <a:rPr lang="en-AT"/>
              <a:t>i</a:t>
            </a:r>
            <a:r>
              <a:rPr lang="en-US"/>
              <a:t>l</a:t>
            </a:r>
            <a:r>
              <a:rPr lang="en-AT"/>
              <a:t>e</a:t>
            </a:r>
            <a:r>
              <a:rPr lang="en-US"/>
              <a:t>n</a:t>
            </a:r>
            <a:r>
              <a:rPr lang="en-AT"/>
              <a:t>a</a:t>
            </a:r>
            <a:r>
              <a:rPr lang="en-US"/>
              <a:t>m</a:t>
            </a:r>
            <a:r>
              <a:rPr lang="en-AT"/>
              <a:t>e</a:t>
            </a:r>
            <a:r>
              <a:rPr lang="en-US"/>
              <a:t>s</a:t>
            </a:r>
            <a:endParaRPr lang="en-AT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AT"/>
              <a:t>Timestamps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Feed two birds with </a:t>
            </a:r>
            <a:r>
              <a:rPr lang="en-US"/>
              <a:t>o</a:t>
            </a:r>
            <a:r>
              <a:rPr lang="en-AT"/>
              <a:t>n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s</a:t>
            </a:r>
            <a:r>
              <a:rPr lang="en-AT"/>
              <a:t>c</a:t>
            </a:r>
            <a:r>
              <a:rPr lang="en-US"/>
              <a:t>o</a:t>
            </a:r>
            <a:r>
              <a:rPr lang="en-AT"/>
              <a:t>n</a:t>
            </a:r>
            <a:r>
              <a:rPr lang="en-US"/>
              <a:t>e</a:t>
            </a:r>
            <a:r>
              <a:rPr lang="en-AT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Str</a:t>
            </a:r>
            <a:r>
              <a:rPr lang="en-US"/>
              <a:t>a</a:t>
            </a:r>
            <a:r>
              <a:rPr lang="en-AT"/>
              <a:t>t</a:t>
            </a:r>
            <a:r>
              <a:rPr lang="en-US"/>
              <a:t>e</a:t>
            </a:r>
            <a:r>
              <a:rPr lang="en-AT"/>
              <a:t>g</a:t>
            </a:r>
            <a:r>
              <a:rPr lang="en-US"/>
              <a:t>y</a:t>
            </a:r>
            <a:r>
              <a:rPr lang="en-AT"/>
              <a:t> empl</a:t>
            </a:r>
            <a:r>
              <a:rPr lang="en-US"/>
              <a:t>o</a:t>
            </a:r>
            <a:r>
              <a:rPr lang="en-AT"/>
              <a:t>y</a:t>
            </a:r>
            <a:r>
              <a:rPr lang="en-US"/>
              <a:t>e</a:t>
            </a:r>
            <a:r>
              <a:rPr lang="en-AT"/>
              <a:t>d </a:t>
            </a:r>
            <a:r>
              <a:rPr lang="en-US"/>
              <a:t>b</a:t>
            </a:r>
            <a:r>
              <a:rPr lang="en-AT"/>
              <a:t>y </a:t>
            </a:r>
            <a:r>
              <a:rPr lang="en-US"/>
              <a:t>L</a:t>
            </a:r>
            <a:r>
              <a:rPr lang="en-AT"/>
              <a:t>i</a:t>
            </a:r>
            <a:r>
              <a:rPr lang="en-US"/>
              <a:t>v</a:t>
            </a:r>
            <a:r>
              <a:rPr lang="en-AT"/>
              <a:t>e++ </a:t>
            </a:r>
            <a:r>
              <a:rPr lang="en-US"/>
              <a:t>d</a:t>
            </a:r>
            <a:r>
              <a:rPr lang="en-AT"/>
              <a:t>uring initialization: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Gather unique directories from all PDB paths via hash set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P</a:t>
            </a:r>
            <a:r>
              <a:rPr lang="en-AT"/>
              <a:t>r</a:t>
            </a:r>
            <a:r>
              <a:rPr lang="en-US"/>
              <a:t>i</a:t>
            </a:r>
            <a:r>
              <a:rPr lang="en-AT"/>
              <a:t>me a</a:t>
            </a:r>
            <a:r>
              <a:rPr lang="en-US"/>
              <a:t>n</a:t>
            </a:r>
            <a:r>
              <a:rPr lang="en-AT"/>
              <a:t> </a:t>
            </a:r>
            <a:r>
              <a:rPr lang="en-US" b="1"/>
              <a:t>A</a:t>
            </a:r>
            <a:r>
              <a:rPr lang="en-AT" b="1"/>
              <a:t>t</a:t>
            </a:r>
            <a:r>
              <a:rPr lang="en-US" b="1"/>
              <a:t>t</a:t>
            </a:r>
            <a:r>
              <a:rPr lang="en-AT" b="1"/>
              <a:t>r</a:t>
            </a:r>
            <a:r>
              <a:rPr lang="en-US" b="1"/>
              <a:t>i</a:t>
            </a:r>
            <a:r>
              <a:rPr lang="en-AT" b="1"/>
              <a:t>b</a:t>
            </a:r>
            <a:r>
              <a:rPr lang="en-US" b="1"/>
              <a:t>u</a:t>
            </a:r>
            <a:r>
              <a:rPr lang="en-AT" b="1"/>
              <a:t>t</a:t>
            </a:r>
            <a:r>
              <a:rPr lang="en-US" b="1"/>
              <a:t>e</a:t>
            </a:r>
            <a:r>
              <a:rPr lang="en-AT" b="1"/>
              <a:t>Cache</a:t>
            </a:r>
            <a:r>
              <a:rPr lang="en-AT"/>
              <a:t> with all </a:t>
            </a:r>
            <a:r>
              <a:rPr lang="en-US"/>
              <a:t>u</a:t>
            </a:r>
            <a:r>
              <a:rPr lang="en-AT"/>
              <a:t>n</a:t>
            </a:r>
            <a:r>
              <a:rPr lang="en-US"/>
              <a:t>i</a:t>
            </a:r>
            <a:r>
              <a:rPr lang="en-AT"/>
              <a:t>que directories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/>
              <a:t>GetFinalPathNameByHandle</a:t>
            </a:r>
            <a:r>
              <a:rPr lang="en-AT"/>
              <a:t> </a:t>
            </a:r>
            <a:r>
              <a:rPr lang="en-US"/>
              <a:t>u</a:t>
            </a:r>
            <a:r>
              <a:rPr lang="en-AT"/>
              <a:t>s</a:t>
            </a:r>
            <a:r>
              <a:rPr lang="en-US"/>
              <a:t>e</a:t>
            </a:r>
            <a:r>
              <a:rPr lang="en-AT"/>
              <a:t>d </a:t>
            </a:r>
            <a:r>
              <a:rPr lang="en-US"/>
              <a:t>o</a:t>
            </a:r>
            <a:r>
              <a:rPr lang="en-AT"/>
              <a:t>n directory path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/>
              <a:t>NtQueryDirectoryFile</a:t>
            </a:r>
            <a:r>
              <a:rPr lang="en-AT"/>
              <a:t> </a:t>
            </a:r>
            <a:r>
              <a:rPr lang="en-US"/>
              <a:t>u</a:t>
            </a:r>
            <a:r>
              <a:rPr lang="en-AT"/>
              <a:t>s</a:t>
            </a:r>
            <a:r>
              <a:rPr lang="en-US"/>
              <a:t>e</a:t>
            </a:r>
            <a:r>
              <a:rPr lang="en-AT"/>
              <a:t>d </a:t>
            </a:r>
            <a:r>
              <a:rPr lang="en-US"/>
              <a:t>f</a:t>
            </a:r>
            <a:r>
              <a:rPr lang="en-AT"/>
              <a:t>o</a:t>
            </a:r>
            <a:r>
              <a:rPr lang="en-US"/>
              <a:t>r</a:t>
            </a:r>
            <a:r>
              <a:rPr lang="en-AT"/>
              <a:t> directory </a:t>
            </a:r>
            <a:r>
              <a:rPr lang="en-US"/>
              <a:t>f</a:t>
            </a:r>
            <a:r>
              <a:rPr lang="en-AT"/>
              <a:t>i</a:t>
            </a:r>
            <a:r>
              <a:rPr lang="en-US"/>
              <a:t>l</a:t>
            </a:r>
            <a:r>
              <a:rPr lang="en-AT"/>
              <a:t>e</a:t>
            </a:r>
            <a:r>
              <a:rPr lang="en-US"/>
              <a:t>s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C</a:t>
            </a:r>
            <a:r>
              <a:rPr lang="en-AT"/>
              <a:t>onsult </a:t>
            </a:r>
            <a:r>
              <a:rPr lang="en-AT" b="1"/>
              <a:t>AttributeCache</a:t>
            </a:r>
            <a:r>
              <a:rPr lang="en-AT"/>
              <a:t> instead of Windows filesystem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05932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d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e: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W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d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w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P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g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212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</a:t>
            </a:r>
            <a:r>
              <a:rPr lang="en-AT"/>
              <a:t>h</a:t>
            </a:r>
            <a:r>
              <a:rPr lang="en-US"/>
              <a:t>e</a:t>
            </a:r>
            <a:r>
              <a:rPr lang="en-AT"/>
              <a:t>r</a:t>
            </a:r>
            <a:r>
              <a:rPr lang="en-US"/>
              <a:t>e</a:t>
            </a:r>
            <a:r>
              <a:rPr lang="en-AT"/>
              <a:t> have been several API performance regressions over the yea</a:t>
            </a:r>
            <a:r>
              <a:rPr lang="en-US"/>
              <a:t>r</a:t>
            </a:r>
            <a:r>
              <a:rPr lang="en-AT"/>
              <a:t>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Live++ now uses all of thes</a:t>
            </a:r>
            <a:r>
              <a:rPr lang="en-US"/>
              <a:t>e</a:t>
            </a:r>
            <a:r>
              <a:rPr lang="en-AT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NtReadVirtualMemory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NtWriteVirtualMemory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NtQuerySystemInformation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NtQueryInformationProcess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NtQueryVirtualMemory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NtQueryDirectoryFile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NtQueryInformationFile</a:t>
            </a:r>
            <a:endParaRPr lang="en-AT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And also these, but for other reasons: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NtSuspendProcess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NtResumeProcess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NtContinue</a:t>
            </a:r>
            <a:endParaRPr lang="en-AT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174999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Scoped resources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599"/>
            <a:ext cx="10515600" cy="332438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</a:t>
            </a:r>
            <a:r>
              <a:rPr lang="en-AT"/>
              <a:t>e</a:t>
            </a:r>
            <a:r>
              <a:rPr lang="en-US"/>
              <a:t>t</a:t>
            </a:r>
            <a:r>
              <a:rPr lang="en-AT"/>
              <a:t>’s start with something easy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/>
              <a:t>R</a:t>
            </a:r>
            <a:r>
              <a:rPr lang="en-US"/>
              <a:t>A</a:t>
            </a:r>
            <a:r>
              <a:rPr lang="en-AT"/>
              <a:t>I</a:t>
            </a:r>
            <a:r>
              <a:rPr lang="en-US"/>
              <a:t>I (Resource Acquisition Is Initialization)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Conceptually nice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Maps well to C++ using constructors &amp; destructors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Useful for code with many return paths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Especially for locking/blocking resources such as synchronization primitives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(A bogus name for what it actually does...)</a:t>
            </a:r>
          </a:p>
        </p:txBody>
      </p:sp>
    </p:spTree>
    <p:extLst>
      <p:ext uri="{BB962C8B-B14F-4D97-AF65-F5344CB8AC3E}">
        <p14:creationId xmlns:p14="http://schemas.microsoft.com/office/powerpoint/2010/main" val="418545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Scoped resources: RAII example</a:t>
            </a:r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4DD889-E80B-486B-B9E2-485CE4B34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285" y="1873391"/>
            <a:ext cx="6125430" cy="1895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E4911C-0370-4365-BBC6-C1F37AE47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101" y="4511037"/>
            <a:ext cx="6077798" cy="12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28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Scoped resources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94CA-675B-44FD-B789-74764C2B9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While </a:t>
            </a:r>
            <a:r>
              <a:rPr lang="en-AT"/>
              <a:t>R</a:t>
            </a:r>
            <a:r>
              <a:rPr lang="en-US"/>
              <a:t>A</a:t>
            </a:r>
            <a:r>
              <a:rPr lang="en-AT"/>
              <a:t>I</a:t>
            </a:r>
            <a:r>
              <a:rPr lang="en-US"/>
              <a:t>I is nice, it also: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Is t</a:t>
            </a:r>
            <a:r>
              <a:rPr lang="en-AT"/>
              <a:t>edious to write</a:t>
            </a:r>
            <a:r>
              <a:rPr lang="en-US"/>
              <a:t> small classes for every object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Leads to l</a:t>
            </a:r>
            <a:r>
              <a:rPr lang="en-AT"/>
              <a:t>o</a:t>
            </a:r>
            <a:r>
              <a:rPr lang="en-US"/>
              <a:t>t</a:t>
            </a:r>
            <a:r>
              <a:rPr lang="en-AT"/>
              <a:t>s </a:t>
            </a:r>
            <a:r>
              <a:rPr lang="en-US"/>
              <a:t>o</a:t>
            </a:r>
            <a:r>
              <a:rPr lang="en-AT"/>
              <a:t>f </a:t>
            </a:r>
            <a:r>
              <a:rPr lang="en-US"/>
              <a:t>b</a:t>
            </a:r>
            <a:r>
              <a:rPr lang="en-AT"/>
              <a:t>o</a:t>
            </a:r>
            <a:r>
              <a:rPr lang="en-US"/>
              <a:t>i</a:t>
            </a:r>
            <a:r>
              <a:rPr lang="en-AT"/>
              <a:t>l</a:t>
            </a:r>
            <a:r>
              <a:rPr lang="en-US"/>
              <a:t>e</a:t>
            </a:r>
            <a:r>
              <a:rPr lang="en-AT"/>
              <a:t>rplate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Would be nice to d</a:t>
            </a:r>
            <a:r>
              <a:rPr lang="en-AT"/>
              <a:t>ecouple “resource acquisition” from “resource cleanup”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Solution: </a:t>
            </a:r>
            <a:r>
              <a:rPr lang="en-AT"/>
              <a:t>Defer</a:t>
            </a: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T"/>
              <a:t>Proposal for next C sta</a:t>
            </a:r>
            <a:r>
              <a:rPr lang="en-US"/>
              <a:t>n</a:t>
            </a:r>
            <a:r>
              <a:rPr lang="en-AT"/>
              <a:t>d</a:t>
            </a:r>
            <a:r>
              <a:rPr lang="en-US"/>
              <a:t>a</a:t>
            </a:r>
            <a:r>
              <a:rPr lang="en-AT"/>
              <a:t>r</a:t>
            </a:r>
            <a:r>
              <a:rPr lang="en-US"/>
              <a:t>d</a:t>
            </a:r>
            <a:endParaRPr lang="en-AT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N</a:t>
            </a:r>
            <a:r>
              <a:rPr lang="en-AT"/>
              <a:t>o</a:t>
            </a:r>
            <a:r>
              <a:rPr lang="en-US"/>
              <a:t>t</a:t>
            </a:r>
            <a:r>
              <a:rPr lang="en-AT"/>
              <a:t> </a:t>
            </a:r>
            <a:r>
              <a:rPr lang="en-US"/>
              <a:t>a</a:t>
            </a:r>
            <a:r>
              <a:rPr lang="en-AT"/>
              <a:t>v</a:t>
            </a:r>
            <a:r>
              <a:rPr lang="en-US"/>
              <a:t>a</a:t>
            </a:r>
            <a:r>
              <a:rPr lang="en-AT"/>
              <a:t>i</a:t>
            </a:r>
            <a:r>
              <a:rPr lang="en-US"/>
              <a:t>l</a:t>
            </a:r>
            <a:r>
              <a:rPr lang="en-AT"/>
              <a:t>a</a:t>
            </a:r>
            <a:r>
              <a:rPr lang="en-US"/>
              <a:t>b</a:t>
            </a:r>
            <a:r>
              <a:rPr lang="en-AT"/>
              <a:t>l</a:t>
            </a:r>
            <a:r>
              <a:rPr lang="en-US"/>
              <a:t>e</a:t>
            </a:r>
            <a:r>
              <a:rPr lang="en-AT"/>
              <a:t> </a:t>
            </a:r>
            <a:r>
              <a:rPr lang="en-US"/>
              <a:t>i</a:t>
            </a:r>
            <a:r>
              <a:rPr lang="en-AT"/>
              <a:t>n </a:t>
            </a:r>
            <a:r>
              <a:rPr lang="en-US"/>
              <a:t>C</a:t>
            </a:r>
            <a:r>
              <a:rPr lang="en-AT"/>
              <a:t>++, </a:t>
            </a:r>
            <a:r>
              <a:rPr lang="en-US"/>
              <a:t>b</a:t>
            </a:r>
            <a:r>
              <a:rPr lang="en-AT"/>
              <a:t>u</a:t>
            </a:r>
            <a:r>
              <a:rPr lang="en-US"/>
              <a:t>t</a:t>
            </a:r>
            <a:r>
              <a:rPr lang="en-AT"/>
              <a:t> other lang</a:t>
            </a:r>
            <a:r>
              <a:rPr lang="en-US"/>
              <a:t>u</a:t>
            </a:r>
            <a:r>
              <a:rPr lang="en-AT"/>
              <a:t>a</a:t>
            </a:r>
            <a:r>
              <a:rPr lang="en-US"/>
              <a:t>g</a:t>
            </a:r>
            <a:r>
              <a:rPr lang="en-AT"/>
              <a:t>e</a:t>
            </a:r>
            <a:r>
              <a:rPr lang="en-US"/>
              <a:t>s</a:t>
            </a:r>
            <a:r>
              <a:rPr lang="en-AT"/>
              <a:t> (</a:t>
            </a:r>
            <a:r>
              <a:rPr lang="en-US"/>
              <a:t>G</a:t>
            </a:r>
            <a:r>
              <a:rPr lang="en-AT"/>
              <a:t>o, Zig)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L</a:t>
            </a:r>
            <a:r>
              <a:rPr lang="en-AT"/>
              <a:t>e</a:t>
            </a:r>
            <a:r>
              <a:rPr lang="en-US"/>
              <a:t>t</a:t>
            </a:r>
            <a:r>
              <a:rPr lang="en-AT"/>
              <a:t>’</a:t>
            </a:r>
            <a:r>
              <a:rPr lang="en-US"/>
              <a:t>s</a:t>
            </a:r>
            <a:r>
              <a:rPr lang="en-AT"/>
              <a:t> </a:t>
            </a:r>
            <a:r>
              <a:rPr lang="en-US"/>
              <a:t>c</a:t>
            </a:r>
            <a:r>
              <a:rPr lang="en-AT"/>
              <a:t>raft our </a:t>
            </a:r>
            <a:r>
              <a:rPr lang="en-US"/>
              <a:t>o</a:t>
            </a:r>
            <a:r>
              <a:rPr lang="en-AT"/>
              <a:t>w</a:t>
            </a:r>
            <a:r>
              <a:rPr lang="en-US"/>
              <a:t>n</a:t>
            </a:r>
            <a:r>
              <a:rPr lang="en-AT"/>
              <a:t> </a:t>
            </a:r>
            <a:r>
              <a:rPr lang="en-US"/>
              <a:t>m</a:t>
            </a:r>
            <a:r>
              <a:rPr lang="en-AT"/>
              <a:t>i</a:t>
            </a:r>
            <a:r>
              <a:rPr lang="en-US"/>
              <a:t>n</a:t>
            </a:r>
            <a:r>
              <a:rPr lang="en-AT"/>
              <a:t>i</a:t>
            </a:r>
            <a:r>
              <a:rPr lang="en-US"/>
              <a:t>m</a:t>
            </a:r>
            <a:r>
              <a:rPr lang="en-AT"/>
              <a:t>a</a:t>
            </a:r>
            <a:r>
              <a:rPr lang="en-US"/>
              <a:t>l</a:t>
            </a:r>
            <a:r>
              <a:rPr lang="en-AT"/>
              <a:t>-</a:t>
            </a:r>
            <a:r>
              <a:rPr lang="en-US"/>
              <a:t>o</a:t>
            </a:r>
            <a:r>
              <a:rPr lang="en-AT"/>
              <a:t>v</a:t>
            </a:r>
            <a:r>
              <a:rPr lang="en-US"/>
              <a:t>e</a:t>
            </a:r>
            <a:r>
              <a:rPr lang="en-AT"/>
              <a:t>r</a:t>
            </a:r>
            <a:r>
              <a:rPr lang="en-US"/>
              <a:t>h</a:t>
            </a:r>
            <a:r>
              <a:rPr lang="en-AT"/>
              <a:t>e</a:t>
            </a:r>
            <a:r>
              <a:rPr lang="en-US"/>
              <a:t>a</a:t>
            </a:r>
            <a:r>
              <a:rPr lang="en-AT"/>
              <a:t>d </a:t>
            </a:r>
            <a:r>
              <a:rPr lang="en-US"/>
              <a:t>v</a:t>
            </a:r>
            <a:r>
              <a:rPr lang="en-AT"/>
              <a:t>e</a:t>
            </a:r>
            <a:r>
              <a:rPr lang="en-US"/>
              <a:t>r</a:t>
            </a:r>
            <a:r>
              <a:rPr lang="en-AT"/>
              <a:t>s</a:t>
            </a:r>
            <a:r>
              <a:rPr lang="en-US"/>
              <a:t>i</a:t>
            </a:r>
            <a:r>
              <a:rPr lang="en-AT"/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285514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D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f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: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p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p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c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p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s</a:t>
            </a:r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97217-FDCA-42F7-BD29-0C3D11947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45" y="2122984"/>
            <a:ext cx="11089910" cy="353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94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F1B8-AE88-43E2-8D53-7474CC37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D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f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r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: 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m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p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l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m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e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a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t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i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o</a:t>
            </a:r>
            <a:r>
              <a:rPr lang="en-AT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n</a:t>
            </a:r>
            <a:r>
              <a:rPr lang="en-US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 (C++17)</a:t>
            </a:r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AB0BD9-CACC-4A2B-9F10-8E93DA9BA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487" y="1371600"/>
            <a:ext cx="8703026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31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6238</TotalTime>
  <Words>4741</Words>
  <Application>Microsoft Office PowerPoint</Application>
  <PresentationFormat>Widescreen</PresentationFormat>
  <Paragraphs>334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Lato Light</vt:lpstr>
      <vt:lpstr>Lato Regular</vt:lpstr>
      <vt:lpstr>Office Theme</vt:lpstr>
      <vt:lpstr>PowerPoint Presentation</vt:lpstr>
      <vt:lpstr>Introduction</vt:lpstr>
      <vt:lpstr>Introduction</vt:lpstr>
      <vt:lpstr>PowerPoint Presentation</vt:lpstr>
      <vt:lpstr>Scoped resources</vt:lpstr>
      <vt:lpstr>Scoped resources: RAII example</vt:lpstr>
      <vt:lpstr>Scoped resources</vt:lpstr>
      <vt:lpstr>Defer: preprocessor helpers</vt:lpstr>
      <vt:lpstr>Defer: implementation (C++17)</vt:lpstr>
      <vt:lpstr>Defer: slighty different implementation (C++11)</vt:lpstr>
      <vt:lpstr>Defer: usage</vt:lpstr>
      <vt:lpstr>Defer: usage</vt:lpstr>
      <vt:lpstr>Self-relative data structures: what?</vt:lpstr>
      <vt:lpstr>Self-relative data structures: why?</vt:lpstr>
      <vt:lpstr>Self-relative data structures: how?</vt:lpstr>
      <vt:lpstr>Self-relative data structures: how?</vt:lpstr>
      <vt:lpstr>Self-relative data structures: how?</vt:lpstr>
      <vt:lpstr>Self-relative data structures</vt:lpstr>
      <vt:lpstr>String interning: why?</vt:lpstr>
      <vt:lpstr>String interning: how?</vt:lpstr>
      <vt:lpstr>String interning: how?</vt:lpstr>
      <vt:lpstr>String interning: difficulties</vt:lpstr>
      <vt:lpstr>String interning: resolving hash set contention</vt:lpstr>
      <vt:lpstr>String interning: resolving allocation contention</vt:lpstr>
      <vt:lpstr>String interning: resolving allocation contention</vt:lpstr>
      <vt:lpstr>String interning: resolving allocation contention</vt:lpstr>
      <vt:lpstr>String interning: resolving allocation contention</vt:lpstr>
      <vt:lpstr>String interning</vt:lpstr>
      <vt:lpstr>PowerPoint Presentation</vt:lpstr>
      <vt:lpstr>How I (try to) work</vt:lpstr>
      <vt:lpstr>How I (try to) work</vt:lpstr>
      <vt:lpstr>How I no longer work</vt:lpstr>
      <vt:lpstr>How I work nowadays instead</vt:lpstr>
      <vt:lpstr>Final thoughts</vt:lpstr>
      <vt:lpstr>PowerPoint Presentation</vt:lpstr>
      <vt:lpstr>PowerPoint Presentation</vt:lpstr>
      <vt:lpstr>Canonical paths and file attributes: why?</vt:lpstr>
      <vt:lpstr>Canonical paths and file attributes: why?</vt:lpstr>
      <vt:lpstr>Canonical paths and file attributes: how?</vt:lpstr>
      <vt:lpstr>Canonical paths and file attributes</vt:lpstr>
      <vt:lpstr>Sidenote: Windows API regressions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stefan.reinalter</dc:creator>
  <cp:lastModifiedBy>stefan.reinalter</cp:lastModifiedBy>
  <cp:revision>820</cp:revision>
  <dcterms:created xsi:type="dcterms:W3CDTF">2026-02-02T13:30:22Z</dcterms:created>
  <dcterms:modified xsi:type="dcterms:W3CDTF">2026-04-13T09:04:05Z</dcterms:modified>
</cp:coreProperties>
</file>